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/>
  <p:notesSz cx="6858000" cy="9144000"/>
  <p:embeddedFontLst>
    <p:embeddedFont>
      <p:font typeface="Public Sans" panose="020B0604020202020204" charset="0"/>
      <p:regular r:id="rId54"/>
    </p:embeddedFont>
    <p:embeddedFont>
      <p:font typeface="Public Sans Bold" panose="020B0604020202020204" charset="0"/>
      <p:regular r:id="rId55"/>
    </p:embeddedFont>
    <p:embeddedFont>
      <p:font typeface="Public Sans Bold Italics" panose="020B0604020202020204" charset="0"/>
      <p:regular r:id="rId56"/>
    </p:embeddedFont>
    <p:embeddedFont>
      <p:font typeface="Public Sans Italics" panose="020B0604020202020204" charset="0"/>
      <p:regular r:id="rId57"/>
    </p:embeddedFont>
    <p:embeddedFont>
      <p:font typeface="Public Sans Medium" panose="020B0604020202020204" charset="0"/>
      <p:regular r:id="rId58"/>
    </p:embeddedFont>
    <p:embeddedFont>
      <p:font typeface="Public Sans Medium Italics" panose="020B0604020202020204" charset="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Tampilkan avg. 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Definisikan target</a:t>
            </a:r>
          </a:p>
          <a:p>
            <a:r>
              <a:rPr lang="en-US"/>
              <a:t>- Label 1: Orang-orang yang konversi setelah ditelepon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Coba test apakah duration benar-benar leakage</a:t>
            </a:r>
          </a:p>
          <a:p>
            <a:endParaRPr lang="en-US"/>
          </a:p>
          <a:p>
            <a:r>
              <a:rPr lang="en-US"/>
              <a:t>Tambahkan sumber:</a:t>
            </a:r>
          </a:p>
          <a:p>
            <a:r>
              <a:rPr lang="en-US"/>
              <a:t>https://archive.ics.uci.edu/dataset/222/bank+marketing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+ penalized model (class weight)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Validate profil -&gt; seperti apa conversion rate profil tersebut?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rwadhikaDev/AlphaGroup_JC_DS_FT_SBY_05_FinalProj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inpro-bank-marketing.streamlit.app" TargetMode="External"/><Relationship Id="rId4" Type="http://schemas.openxmlformats.org/officeDocument/2006/relationships/hyperlink" Target="https://public.tableau.com/app/profile/khisanul.fakhrudin/viz/BankMarketingCampaignDashboard_17525804810670/Overview?publish=ye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volodymyrgavrysh/bank-marketing-campaigns-dataset/data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908245" y="5376693"/>
            <a:ext cx="20104489" cy="5523017"/>
          </a:xfrm>
          <a:custGeom>
            <a:avLst/>
            <a:gdLst/>
            <a:ahLst/>
            <a:cxnLst/>
            <a:rect l="l" t="t" r="r" b="b"/>
            <a:pathLst>
              <a:path w="20104489" h="5523017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363" r="-9035" b="-2056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58575" y="1717258"/>
            <a:ext cx="13770851" cy="221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7"/>
              </a:lnSpc>
            </a:pPr>
            <a:r>
              <a:rPr lang="en-US" sz="8799" spc="-72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Optimisasi Strategi Marketing Produk Deposito Berjangka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83687" y="4781433"/>
            <a:ext cx="13120627" cy="49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8"/>
              </a:lnSpc>
              <a:spcBef>
                <a:spcPct val="0"/>
              </a:spcBef>
            </a:pPr>
            <a:r>
              <a:rPr lang="en-US" sz="4361" spc="-357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Tim Analisis Data - Bank Portugal 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83687" y="5500518"/>
            <a:ext cx="13120627" cy="35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4"/>
              </a:lnSpc>
              <a:spcBef>
                <a:spcPct val="0"/>
              </a:spcBef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24 Juli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700" y="2185046"/>
            <a:ext cx="8542191" cy="1410067"/>
            <a:chOff x="0" y="0"/>
            <a:chExt cx="11389588" cy="1880090"/>
          </a:xfrm>
        </p:grpSpPr>
        <p:grpSp>
          <p:nvGrpSpPr>
            <p:cNvPr id="3" name="Group 3"/>
            <p:cNvGrpSpPr/>
            <p:nvPr/>
          </p:nvGrpSpPr>
          <p:grpSpPr>
            <a:xfrm>
              <a:off x="256231" y="296434"/>
              <a:ext cx="11133357" cy="1583656"/>
              <a:chOff x="0" y="0"/>
              <a:chExt cx="2199182" cy="31282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99182" cy="312821"/>
              </a:xfrm>
              <a:custGeom>
                <a:avLst/>
                <a:gdLst/>
                <a:ahLst/>
                <a:cxnLst/>
                <a:rect l="l" t="t" r="r" b="b"/>
                <a:pathLst>
                  <a:path w="2199182" h="312821">
                    <a:moveTo>
                      <a:pt x="47286" y="0"/>
                    </a:moveTo>
                    <a:lnTo>
                      <a:pt x="2151896" y="0"/>
                    </a:lnTo>
                    <a:cubicBezTo>
                      <a:pt x="2164437" y="0"/>
                      <a:pt x="2176464" y="4982"/>
                      <a:pt x="2185332" y="13850"/>
                    </a:cubicBezTo>
                    <a:cubicBezTo>
                      <a:pt x="2194200" y="22718"/>
                      <a:pt x="2199182" y="34745"/>
                      <a:pt x="2199182" y="47286"/>
                    </a:cubicBezTo>
                    <a:lnTo>
                      <a:pt x="2199182" y="265535"/>
                    </a:lnTo>
                    <a:cubicBezTo>
                      <a:pt x="2199182" y="278076"/>
                      <a:pt x="2194200" y="290103"/>
                      <a:pt x="2185332" y="298971"/>
                    </a:cubicBezTo>
                    <a:cubicBezTo>
                      <a:pt x="2176464" y="307839"/>
                      <a:pt x="2164437" y="312821"/>
                      <a:pt x="2151896" y="312821"/>
                    </a:cubicBezTo>
                    <a:lnTo>
                      <a:pt x="47286" y="312821"/>
                    </a:lnTo>
                    <a:cubicBezTo>
                      <a:pt x="34745" y="312821"/>
                      <a:pt x="22718" y="307839"/>
                      <a:pt x="13850" y="298971"/>
                    </a:cubicBezTo>
                    <a:cubicBezTo>
                      <a:pt x="4982" y="290103"/>
                      <a:pt x="0" y="278076"/>
                      <a:pt x="0" y="265535"/>
                    </a:cubicBezTo>
                    <a:lnTo>
                      <a:pt x="0" y="47286"/>
                    </a:lnTo>
                    <a:cubicBezTo>
                      <a:pt x="0" y="34745"/>
                      <a:pt x="4982" y="22718"/>
                      <a:pt x="13850" y="13850"/>
                    </a:cubicBezTo>
                    <a:cubicBezTo>
                      <a:pt x="22718" y="4982"/>
                      <a:pt x="34745" y="0"/>
                      <a:pt x="4728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2199182" cy="3318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25"/>
                  </a:lnSpc>
                </a:pPr>
                <a:r>
                  <a:rPr lang="en-US" sz="2500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Penghapusan 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data duplikat (</a:t>
                </a:r>
                <a:r>
                  <a:rPr lang="en-US" sz="2500" b="1" i="1">
                    <a:solidFill>
                      <a:srgbClr val="F1F0EC"/>
                    </a:solidFill>
                    <a:latin typeface="Public Sans Bold Italics"/>
                    <a:ea typeface="Public Sans Bold Italics"/>
                    <a:cs typeface="Public Sans Bold Italics"/>
                    <a:sym typeface="Public Sans Bold Italics"/>
                  </a:rPr>
                  <a:t>duplicate value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) </a:t>
                </a:r>
                <a:r>
                  <a:rPr lang="en-US" sz="2500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dan</a:t>
                </a:r>
              </a:p>
              <a:p>
                <a:pPr algn="l">
                  <a:lnSpc>
                    <a:spcPts val="3025"/>
                  </a:lnSpc>
                </a:pPr>
                <a:r>
                  <a:rPr lang="en-US" sz="2500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data bocor (</a:t>
                </a:r>
                <a:r>
                  <a:rPr lang="en-US" sz="2500" b="1" i="1">
                    <a:solidFill>
                      <a:srgbClr val="F1F0EC"/>
                    </a:solidFill>
                    <a:latin typeface="Public Sans Bold Italics"/>
                    <a:ea typeface="Public Sans Bold Italics"/>
                    <a:cs typeface="Public Sans Bold Italics"/>
                    <a:sym typeface="Public Sans Bold Italics"/>
                  </a:rPr>
                  <a:t>data leakage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)</a:t>
                </a: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090559" cy="1138443"/>
              <a:chOff x="0" y="0"/>
              <a:chExt cx="859109" cy="8968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59109" cy="896831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96831">
                    <a:moveTo>
                      <a:pt x="429555" y="0"/>
                    </a:moveTo>
                    <a:cubicBezTo>
                      <a:pt x="192318" y="0"/>
                      <a:pt x="0" y="200762"/>
                      <a:pt x="0" y="448415"/>
                    </a:cubicBezTo>
                    <a:cubicBezTo>
                      <a:pt x="0" y="696068"/>
                      <a:pt x="192318" y="896831"/>
                      <a:pt x="429555" y="896831"/>
                    </a:cubicBezTo>
                    <a:cubicBezTo>
                      <a:pt x="666791" y="896831"/>
                      <a:pt x="859109" y="696068"/>
                      <a:pt x="859109" y="448415"/>
                    </a:cubicBezTo>
                    <a:cubicBezTo>
                      <a:pt x="859109" y="200762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80541" y="169803"/>
                <a:ext cx="698026" cy="6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r>
                  <a:rPr lang="en-US" sz="2500" spc="-205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409700" y="3970335"/>
            <a:ext cx="14331268" cy="321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Data mengandung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12 baris duplikat</a:t>
            </a:r>
          </a:p>
          <a:p>
            <a:pPr algn="l">
              <a:lnSpc>
                <a:spcPts val="3660"/>
              </a:lnSpc>
            </a:pPr>
            <a:endParaRPr lang="en-US" sz="3000" b="1">
              <a:solidFill>
                <a:srgbClr val="3A855D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Data mengandung kolom </a:t>
            </a:r>
            <a:r>
              <a:rPr lang="en-US" sz="3000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duration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→ mengacu pada durasi percakapan antara 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telemarketer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dan nasabah</a:t>
            </a:r>
          </a:p>
          <a:p>
            <a:pPr algn="l">
              <a:lnSpc>
                <a:spcPts val="3660"/>
              </a:lnSpc>
            </a:pPr>
            <a:endParaRPr lang="en-US" sz="3000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Durasi percakapan hanya bisa diketahui setelah kontak dilangsungkan, maka dalam pembuatan model, terdapat potensi kebocoran data (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data leakage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09700" y="7572690"/>
            <a:ext cx="15288368" cy="1439863"/>
            <a:chOff x="0" y="0"/>
            <a:chExt cx="4026566" cy="3792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26566" cy="379223"/>
            </a:xfrm>
            <a:custGeom>
              <a:avLst/>
              <a:gdLst/>
              <a:ahLst/>
              <a:cxnLst/>
              <a:rect l="l" t="t" r="r" b="b"/>
              <a:pathLst>
                <a:path w="4026566" h="379223">
                  <a:moveTo>
                    <a:pt x="7596" y="0"/>
                  </a:moveTo>
                  <a:lnTo>
                    <a:pt x="4018970" y="0"/>
                  </a:lnTo>
                  <a:cubicBezTo>
                    <a:pt x="4023165" y="0"/>
                    <a:pt x="4026566" y="3401"/>
                    <a:pt x="4026566" y="7596"/>
                  </a:cubicBezTo>
                  <a:lnTo>
                    <a:pt x="4026566" y="371627"/>
                  </a:lnTo>
                  <a:cubicBezTo>
                    <a:pt x="4026566" y="375822"/>
                    <a:pt x="4023165" y="379223"/>
                    <a:pt x="4018970" y="379223"/>
                  </a:cubicBezTo>
                  <a:lnTo>
                    <a:pt x="7596" y="379223"/>
                  </a:lnTo>
                  <a:cubicBezTo>
                    <a:pt x="3401" y="379223"/>
                    <a:pt x="0" y="375822"/>
                    <a:pt x="0" y="371627"/>
                  </a:cubicBezTo>
                  <a:lnTo>
                    <a:pt x="0" y="7596"/>
                  </a:lnTo>
                  <a:cubicBezTo>
                    <a:pt x="0" y="3401"/>
                    <a:pt x="3401" y="0"/>
                    <a:pt x="7596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4026566" cy="445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216"/>
                </a:lnSpc>
              </a:pPr>
              <a:r>
                <a:rPr lang="en-US" sz="31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Baris duplikat dan kolom </a:t>
              </a:r>
              <a:r>
                <a:rPr lang="en-US" sz="3100" i="1">
                  <a:solidFill>
                    <a:srgbClr val="3A855D"/>
                  </a:solidFill>
                  <a:latin typeface="Public Sans Italics"/>
                  <a:ea typeface="Public Sans Italics"/>
                  <a:cs typeface="Public Sans Italics"/>
                  <a:sym typeface="Public Sans Italics"/>
                </a:rPr>
                <a:t>duration </a:t>
              </a:r>
              <a:r>
                <a:rPr lang="en-US" sz="31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dihapus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2. Pembersihan Data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849464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409700" y="824093"/>
            <a:ext cx="373089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440407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700" y="2185046"/>
            <a:ext cx="8542191" cy="1410067"/>
            <a:chOff x="0" y="0"/>
            <a:chExt cx="11389588" cy="1880090"/>
          </a:xfrm>
        </p:grpSpPr>
        <p:grpSp>
          <p:nvGrpSpPr>
            <p:cNvPr id="3" name="Group 3"/>
            <p:cNvGrpSpPr/>
            <p:nvPr/>
          </p:nvGrpSpPr>
          <p:grpSpPr>
            <a:xfrm>
              <a:off x="256231" y="296434"/>
              <a:ext cx="11133357" cy="1583656"/>
              <a:chOff x="0" y="0"/>
              <a:chExt cx="2199182" cy="31282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99182" cy="312821"/>
              </a:xfrm>
              <a:custGeom>
                <a:avLst/>
                <a:gdLst/>
                <a:ahLst/>
                <a:cxnLst/>
                <a:rect l="l" t="t" r="r" b="b"/>
                <a:pathLst>
                  <a:path w="2199182" h="312821">
                    <a:moveTo>
                      <a:pt x="47286" y="0"/>
                    </a:moveTo>
                    <a:lnTo>
                      <a:pt x="2151896" y="0"/>
                    </a:lnTo>
                    <a:cubicBezTo>
                      <a:pt x="2164437" y="0"/>
                      <a:pt x="2176464" y="4982"/>
                      <a:pt x="2185332" y="13850"/>
                    </a:cubicBezTo>
                    <a:cubicBezTo>
                      <a:pt x="2194200" y="22718"/>
                      <a:pt x="2199182" y="34745"/>
                      <a:pt x="2199182" y="47286"/>
                    </a:cubicBezTo>
                    <a:lnTo>
                      <a:pt x="2199182" y="265535"/>
                    </a:lnTo>
                    <a:cubicBezTo>
                      <a:pt x="2199182" y="278076"/>
                      <a:pt x="2194200" y="290103"/>
                      <a:pt x="2185332" y="298971"/>
                    </a:cubicBezTo>
                    <a:cubicBezTo>
                      <a:pt x="2176464" y="307839"/>
                      <a:pt x="2164437" y="312821"/>
                      <a:pt x="2151896" y="312821"/>
                    </a:cubicBezTo>
                    <a:lnTo>
                      <a:pt x="47286" y="312821"/>
                    </a:lnTo>
                    <a:cubicBezTo>
                      <a:pt x="34745" y="312821"/>
                      <a:pt x="22718" y="307839"/>
                      <a:pt x="13850" y="298971"/>
                    </a:cubicBezTo>
                    <a:cubicBezTo>
                      <a:pt x="4982" y="290103"/>
                      <a:pt x="0" y="278076"/>
                      <a:pt x="0" y="265535"/>
                    </a:cubicBezTo>
                    <a:lnTo>
                      <a:pt x="0" y="47286"/>
                    </a:lnTo>
                    <a:cubicBezTo>
                      <a:pt x="0" y="34745"/>
                      <a:pt x="4982" y="22718"/>
                      <a:pt x="13850" y="13850"/>
                    </a:cubicBezTo>
                    <a:cubicBezTo>
                      <a:pt x="22718" y="4982"/>
                      <a:pt x="34745" y="0"/>
                      <a:pt x="4728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2199182" cy="3318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25"/>
                  </a:lnSpc>
                </a:pPr>
                <a:r>
                  <a:rPr lang="en-US" sz="2500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Penanganan 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data yang hilang (</a:t>
                </a:r>
                <a:r>
                  <a:rPr lang="en-US" sz="2500" b="1" i="1">
                    <a:solidFill>
                      <a:srgbClr val="F1F0EC"/>
                    </a:solidFill>
                    <a:latin typeface="Public Sans Bold Italics"/>
                    <a:ea typeface="Public Sans Bold Italics"/>
                    <a:cs typeface="Public Sans Bold Italics"/>
                    <a:sym typeface="Public Sans Bold Italics"/>
                  </a:rPr>
                  <a:t>missing value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)</a:t>
                </a: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090559" cy="1138443"/>
              <a:chOff x="0" y="0"/>
              <a:chExt cx="859109" cy="8968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59109" cy="896831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96831">
                    <a:moveTo>
                      <a:pt x="429555" y="0"/>
                    </a:moveTo>
                    <a:cubicBezTo>
                      <a:pt x="192318" y="0"/>
                      <a:pt x="0" y="200762"/>
                      <a:pt x="0" y="448415"/>
                    </a:cubicBezTo>
                    <a:cubicBezTo>
                      <a:pt x="0" y="696068"/>
                      <a:pt x="192318" y="896831"/>
                      <a:pt x="429555" y="896831"/>
                    </a:cubicBezTo>
                    <a:cubicBezTo>
                      <a:pt x="666791" y="896831"/>
                      <a:pt x="859109" y="696068"/>
                      <a:pt x="859109" y="448415"/>
                    </a:cubicBezTo>
                    <a:cubicBezTo>
                      <a:pt x="859109" y="200762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80541" y="169803"/>
                <a:ext cx="698026" cy="6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r>
                  <a:rPr lang="en-US" sz="2500" spc="-205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409700" y="3970335"/>
            <a:ext cx="7304143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Data yang mengandung nilai </a:t>
            </a:r>
            <a:r>
              <a:rPr lang="en-US" sz="3000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unknown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9700" y="4724715"/>
            <a:ext cx="14986126" cy="398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Pekerjaan, status pernikahan, tingkat pendidikan</a:t>
            </a:r>
          </a:p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        →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diisi dengan modus</a:t>
            </a:r>
          </a:p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Riwayat kredit macet</a:t>
            </a:r>
          </a:p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        →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kolom dihapus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karena ada 21% nilai 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unknown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dan distribusi sangat tidak</a:t>
            </a:r>
          </a:p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seimbang</a:t>
            </a:r>
          </a:p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Pinjaman rumah, pinjaman pribadi</a:t>
            </a:r>
          </a:p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        →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diisi dengan modus gabungan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karena kedua kolom berkorelasi sempurna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2. Pembersihan Data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849464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409700" y="824093"/>
            <a:ext cx="373089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440407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700" y="2185046"/>
            <a:ext cx="8542191" cy="1410067"/>
            <a:chOff x="0" y="0"/>
            <a:chExt cx="11389588" cy="1880090"/>
          </a:xfrm>
        </p:grpSpPr>
        <p:grpSp>
          <p:nvGrpSpPr>
            <p:cNvPr id="3" name="Group 3"/>
            <p:cNvGrpSpPr/>
            <p:nvPr/>
          </p:nvGrpSpPr>
          <p:grpSpPr>
            <a:xfrm>
              <a:off x="256231" y="296434"/>
              <a:ext cx="11133357" cy="1583656"/>
              <a:chOff x="0" y="0"/>
              <a:chExt cx="2199182" cy="31282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99182" cy="312821"/>
              </a:xfrm>
              <a:custGeom>
                <a:avLst/>
                <a:gdLst/>
                <a:ahLst/>
                <a:cxnLst/>
                <a:rect l="l" t="t" r="r" b="b"/>
                <a:pathLst>
                  <a:path w="2199182" h="312821">
                    <a:moveTo>
                      <a:pt x="47286" y="0"/>
                    </a:moveTo>
                    <a:lnTo>
                      <a:pt x="2151896" y="0"/>
                    </a:lnTo>
                    <a:cubicBezTo>
                      <a:pt x="2164437" y="0"/>
                      <a:pt x="2176464" y="4982"/>
                      <a:pt x="2185332" y="13850"/>
                    </a:cubicBezTo>
                    <a:cubicBezTo>
                      <a:pt x="2194200" y="22718"/>
                      <a:pt x="2199182" y="34745"/>
                      <a:pt x="2199182" y="47286"/>
                    </a:cubicBezTo>
                    <a:lnTo>
                      <a:pt x="2199182" y="265535"/>
                    </a:lnTo>
                    <a:cubicBezTo>
                      <a:pt x="2199182" y="278076"/>
                      <a:pt x="2194200" y="290103"/>
                      <a:pt x="2185332" y="298971"/>
                    </a:cubicBezTo>
                    <a:cubicBezTo>
                      <a:pt x="2176464" y="307839"/>
                      <a:pt x="2164437" y="312821"/>
                      <a:pt x="2151896" y="312821"/>
                    </a:cubicBezTo>
                    <a:lnTo>
                      <a:pt x="47286" y="312821"/>
                    </a:lnTo>
                    <a:cubicBezTo>
                      <a:pt x="34745" y="312821"/>
                      <a:pt x="22718" y="307839"/>
                      <a:pt x="13850" y="298971"/>
                    </a:cubicBezTo>
                    <a:cubicBezTo>
                      <a:pt x="4982" y="290103"/>
                      <a:pt x="0" y="278076"/>
                      <a:pt x="0" y="265535"/>
                    </a:cubicBezTo>
                    <a:lnTo>
                      <a:pt x="0" y="47286"/>
                    </a:lnTo>
                    <a:cubicBezTo>
                      <a:pt x="0" y="34745"/>
                      <a:pt x="4982" y="22718"/>
                      <a:pt x="13850" y="13850"/>
                    </a:cubicBezTo>
                    <a:cubicBezTo>
                      <a:pt x="22718" y="4982"/>
                      <a:pt x="34745" y="0"/>
                      <a:pt x="4728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2199182" cy="3318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25"/>
                  </a:lnSpc>
                </a:pPr>
                <a:r>
                  <a:rPr lang="en-US" sz="2500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Penanganan 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data yang tidak wajar (</a:t>
                </a:r>
                <a:r>
                  <a:rPr lang="en-US" sz="2500" b="1" i="1">
                    <a:solidFill>
                      <a:srgbClr val="F1F0EC"/>
                    </a:solidFill>
                    <a:latin typeface="Public Sans Bold Italics"/>
                    <a:ea typeface="Public Sans Bold Italics"/>
                    <a:cs typeface="Public Sans Bold Italics"/>
                    <a:sym typeface="Public Sans Bold Italics"/>
                  </a:rPr>
                  <a:t>outlier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)</a:t>
                </a: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090559" cy="1138443"/>
              <a:chOff x="0" y="0"/>
              <a:chExt cx="859109" cy="8968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59109" cy="896831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96831">
                    <a:moveTo>
                      <a:pt x="429555" y="0"/>
                    </a:moveTo>
                    <a:cubicBezTo>
                      <a:pt x="192318" y="0"/>
                      <a:pt x="0" y="200762"/>
                      <a:pt x="0" y="448415"/>
                    </a:cubicBezTo>
                    <a:cubicBezTo>
                      <a:pt x="0" y="696068"/>
                      <a:pt x="192318" y="896831"/>
                      <a:pt x="429555" y="896831"/>
                    </a:cubicBezTo>
                    <a:cubicBezTo>
                      <a:pt x="666791" y="896831"/>
                      <a:pt x="859109" y="696068"/>
                      <a:pt x="859109" y="448415"/>
                    </a:cubicBezTo>
                    <a:cubicBezTo>
                      <a:pt x="859109" y="200762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80541" y="169803"/>
                <a:ext cx="698026" cy="6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r>
                  <a:rPr lang="en-US" sz="2500" spc="-205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409700" y="3970335"/>
            <a:ext cx="7304143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Data yang mengandung 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outlier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9700" y="4724715"/>
            <a:ext cx="14986126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Umur → terdapat nasabah berumur 17 tahun dan di atas 70 tahun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99816" y="7990600"/>
            <a:ext cx="15288368" cy="1141772"/>
            <a:chOff x="0" y="0"/>
            <a:chExt cx="4026566" cy="3007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26566" cy="300714"/>
            </a:xfrm>
            <a:custGeom>
              <a:avLst/>
              <a:gdLst/>
              <a:ahLst/>
              <a:cxnLst/>
              <a:rect l="l" t="t" r="r" b="b"/>
              <a:pathLst>
                <a:path w="4026566" h="300714">
                  <a:moveTo>
                    <a:pt x="7596" y="0"/>
                  </a:moveTo>
                  <a:lnTo>
                    <a:pt x="4018970" y="0"/>
                  </a:lnTo>
                  <a:cubicBezTo>
                    <a:pt x="4023165" y="0"/>
                    <a:pt x="4026566" y="3401"/>
                    <a:pt x="4026566" y="7596"/>
                  </a:cubicBezTo>
                  <a:lnTo>
                    <a:pt x="4026566" y="293118"/>
                  </a:lnTo>
                  <a:cubicBezTo>
                    <a:pt x="4026566" y="297313"/>
                    <a:pt x="4023165" y="300714"/>
                    <a:pt x="4018970" y="300714"/>
                  </a:cubicBezTo>
                  <a:lnTo>
                    <a:pt x="7596" y="300714"/>
                  </a:lnTo>
                  <a:cubicBezTo>
                    <a:pt x="3401" y="300714"/>
                    <a:pt x="0" y="297313"/>
                    <a:pt x="0" y="293118"/>
                  </a:cubicBezTo>
                  <a:lnTo>
                    <a:pt x="0" y="7596"/>
                  </a:lnTo>
                  <a:cubicBezTo>
                    <a:pt x="0" y="3401"/>
                    <a:pt x="3401" y="0"/>
                    <a:pt x="7596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4026566" cy="367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216"/>
                </a:lnSpc>
              </a:pPr>
              <a:r>
                <a:rPr lang="en-US" sz="31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</a:t>
              </a:r>
              <a:r>
                <a:rPr lang="en-US" sz="31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Dibuat kolom baru</a:t>
              </a:r>
              <a:r>
                <a:rPr lang="en-US" sz="31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yang menandakan pernah atau tidaknya dilakukan kontak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9700" y="6679960"/>
            <a:ext cx="14986126" cy="112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Jarak dari kontak terakhir di kampanye sebelumnya → terdapat nilai “999” yang bukan merupakan nilai valid, melainkan kode untuk “Belum pernah dikontak”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99816" y="5444804"/>
            <a:ext cx="15288368" cy="1071128"/>
            <a:chOff x="0" y="0"/>
            <a:chExt cx="4026566" cy="2821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26566" cy="282108"/>
            </a:xfrm>
            <a:custGeom>
              <a:avLst/>
              <a:gdLst/>
              <a:ahLst/>
              <a:cxnLst/>
              <a:rect l="l" t="t" r="r" b="b"/>
              <a:pathLst>
                <a:path w="4026566" h="282108">
                  <a:moveTo>
                    <a:pt x="7596" y="0"/>
                  </a:moveTo>
                  <a:lnTo>
                    <a:pt x="4018970" y="0"/>
                  </a:lnTo>
                  <a:cubicBezTo>
                    <a:pt x="4023165" y="0"/>
                    <a:pt x="4026566" y="3401"/>
                    <a:pt x="4026566" y="7596"/>
                  </a:cubicBezTo>
                  <a:lnTo>
                    <a:pt x="4026566" y="274512"/>
                  </a:lnTo>
                  <a:cubicBezTo>
                    <a:pt x="4026566" y="278707"/>
                    <a:pt x="4023165" y="282108"/>
                    <a:pt x="4018970" y="282108"/>
                  </a:cubicBezTo>
                  <a:lnTo>
                    <a:pt x="7596" y="282108"/>
                  </a:lnTo>
                  <a:cubicBezTo>
                    <a:pt x="3401" y="282108"/>
                    <a:pt x="0" y="278707"/>
                    <a:pt x="0" y="274512"/>
                  </a:cubicBezTo>
                  <a:lnTo>
                    <a:pt x="0" y="7596"/>
                  </a:lnTo>
                  <a:cubicBezTo>
                    <a:pt x="0" y="3401"/>
                    <a:pt x="3401" y="0"/>
                    <a:pt x="7596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4026566" cy="348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216"/>
                </a:lnSpc>
              </a:pPr>
              <a:r>
                <a:rPr lang="en-US" sz="31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</a:t>
              </a:r>
              <a:r>
                <a:rPr lang="en-US" sz="31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Kolom umur dibiarkan apa adanya</a:t>
              </a:r>
              <a:r>
                <a:rPr lang="en-US" sz="31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karena masih usia wajar pemegang produk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2. Pembersihan Data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849464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409700" y="824093"/>
            <a:ext cx="373089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440407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57851" y="3192527"/>
            <a:ext cx="5115749" cy="1303813"/>
            <a:chOff x="0" y="0"/>
            <a:chExt cx="1347358" cy="3433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7358" cy="343391"/>
            </a:xfrm>
            <a:custGeom>
              <a:avLst/>
              <a:gdLst/>
              <a:ahLst/>
              <a:cxnLst/>
              <a:rect l="l" t="t" r="r" b="b"/>
              <a:pathLst>
                <a:path w="1347358" h="343391">
                  <a:moveTo>
                    <a:pt x="77181" y="0"/>
                  </a:moveTo>
                  <a:lnTo>
                    <a:pt x="1270177" y="0"/>
                  </a:lnTo>
                  <a:cubicBezTo>
                    <a:pt x="1290646" y="0"/>
                    <a:pt x="1310278" y="8132"/>
                    <a:pt x="1324752" y="22606"/>
                  </a:cubicBezTo>
                  <a:cubicBezTo>
                    <a:pt x="1339226" y="37080"/>
                    <a:pt x="1347358" y="56711"/>
                    <a:pt x="1347358" y="77181"/>
                  </a:cubicBezTo>
                  <a:lnTo>
                    <a:pt x="1347358" y="266210"/>
                  </a:lnTo>
                  <a:cubicBezTo>
                    <a:pt x="1347358" y="308836"/>
                    <a:pt x="1312803" y="343391"/>
                    <a:pt x="1270177" y="343391"/>
                  </a:cubicBezTo>
                  <a:lnTo>
                    <a:pt x="77181" y="343391"/>
                  </a:lnTo>
                  <a:cubicBezTo>
                    <a:pt x="34555" y="343391"/>
                    <a:pt x="0" y="308836"/>
                    <a:pt x="0" y="266210"/>
                  </a:cubicBezTo>
                  <a:lnTo>
                    <a:pt x="0" y="77181"/>
                  </a:lnTo>
                  <a:cubicBezTo>
                    <a:pt x="0" y="34555"/>
                    <a:pt x="34555" y="0"/>
                    <a:pt x="7718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347358" cy="362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Kampanye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historis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berfokus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pada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usia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produktif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(25-54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tahun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57851" y="4963065"/>
            <a:ext cx="5115749" cy="1894247"/>
            <a:chOff x="0" y="0"/>
            <a:chExt cx="1347358" cy="4988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358" cy="498896"/>
            </a:xfrm>
            <a:custGeom>
              <a:avLst/>
              <a:gdLst/>
              <a:ahLst/>
              <a:cxnLst/>
              <a:rect l="l" t="t" r="r" b="b"/>
              <a:pathLst>
                <a:path w="1347358" h="498896">
                  <a:moveTo>
                    <a:pt x="77181" y="0"/>
                  </a:moveTo>
                  <a:lnTo>
                    <a:pt x="1270177" y="0"/>
                  </a:lnTo>
                  <a:cubicBezTo>
                    <a:pt x="1290646" y="0"/>
                    <a:pt x="1310278" y="8132"/>
                    <a:pt x="1324752" y="22606"/>
                  </a:cubicBezTo>
                  <a:cubicBezTo>
                    <a:pt x="1339226" y="37080"/>
                    <a:pt x="1347358" y="56711"/>
                    <a:pt x="1347358" y="77181"/>
                  </a:cubicBezTo>
                  <a:lnTo>
                    <a:pt x="1347358" y="421715"/>
                  </a:lnTo>
                  <a:cubicBezTo>
                    <a:pt x="1347358" y="464341"/>
                    <a:pt x="1312803" y="498896"/>
                    <a:pt x="1270177" y="498896"/>
                  </a:cubicBezTo>
                  <a:lnTo>
                    <a:pt x="77181" y="498896"/>
                  </a:lnTo>
                  <a:cubicBezTo>
                    <a:pt x="34555" y="498896"/>
                    <a:pt x="0" y="464341"/>
                    <a:pt x="0" y="421715"/>
                  </a:cubicBezTo>
                  <a:lnTo>
                    <a:pt x="0" y="77181"/>
                  </a:lnTo>
                  <a:cubicBezTo>
                    <a:pt x="0" y="34555"/>
                    <a:pt x="34555" y="0"/>
                    <a:pt x="7718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347358" cy="517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Meskipun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tingkat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konversi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tertinggi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ada</a:t>
              </a:r>
              <a:endParaRPr lang="en-US" sz="2500" dirty="0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3025"/>
                </a:lnSpc>
              </a:pP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pada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usia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17–24 dan 65+,</a:t>
              </a:r>
            </a:p>
            <a:p>
              <a:pPr algn="ctr">
                <a:lnSpc>
                  <a:spcPts val="3025"/>
                </a:lnSpc>
              </a:pP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tetapi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jumlah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datanya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sedikit</a:t>
              </a:r>
              <a:r>
                <a:rPr lang="en-US" sz="2500" dirty="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57851" y="7198545"/>
            <a:ext cx="5115749" cy="1658337"/>
            <a:chOff x="0" y="0"/>
            <a:chExt cx="1347358" cy="4367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7358" cy="436764"/>
            </a:xfrm>
            <a:custGeom>
              <a:avLst/>
              <a:gdLst/>
              <a:ahLst/>
              <a:cxnLst/>
              <a:rect l="l" t="t" r="r" b="b"/>
              <a:pathLst>
                <a:path w="1347358" h="436764">
                  <a:moveTo>
                    <a:pt x="77181" y="0"/>
                  </a:moveTo>
                  <a:lnTo>
                    <a:pt x="1270177" y="0"/>
                  </a:lnTo>
                  <a:cubicBezTo>
                    <a:pt x="1290646" y="0"/>
                    <a:pt x="1310278" y="8132"/>
                    <a:pt x="1324752" y="22606"/>
                  </a:cubicBezTo>
                  <a:cubicBezTo>
                    <a:pt x="1339226" y="37080"/>
                    <a:pt x="1347358" y="56711"/>
                    <a:pt x="1347358" y="77181"/>
                  </a:cubicBezTo>
                  <a:lnTo>
                    <a:pt x="1347358" y="359583"/>
                  </a:lnTo>
                  <a:cubicBezTo>
                    <a:pt x="1347358" y="402209"/>
                    <a:pt x="1312803" y="436764"/>
                    <a:pt x="1270177" y="436764"/>
                  </a:cubicBezTo>
                  <a:lnTo>
                    <a:pt x="77181" y="436764"/>
                  </a:lnTo>
                  <a:cubicBezTo>
                    <a:pt x="34555" y="436764"/>
                    <a:pt x="0" y="402209"/>
                    <a:pt x="0" y="359583"/>
                  </a:cubicBezTo>
                  <a:lnTo>
                    <a:pt x="0" y="77181"/>
                  </a:lnTo>
                  <a:cubicBezTo>
                    <a:pt x="0" y="34555"/>
                    <a:pt x="34555" y="0"/>
                    <a:pt x="77181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347358" cy="455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5"/>
                </a:lnSpc>
              </a:pP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Dengan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pertimbangan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proporsi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usia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b="1" dirty="0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25-34 </a:t>
              </a:r>
              <a:r>
                <a:rPr lang="en-US" sz="2500" b="1" dirty="0" err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tahun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menjadi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segmen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paling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potensial</a:t>
              </a:r>
              <a:endParaRPr lang="en-US" sz="25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9700" y="1302668"/>
            <a:ext cx="15791065" cy="122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4"/>
              </a:lnSpc>
            </a:pPr>
            <a:r>
              <a:rPr lang="en-US" sz="49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Kelompok</a:t>
            </a:r>
            <a:r>
              <a:rPr lang="en-US" sz="49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9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usia</a:t>
            </a:r>
            <a:r>
              <a:rPr lang="en-US" sz="49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9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25-34 </a:t>
            </a:r>
            <a:r>
              <a:rPr lang="en-US" sz="49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tahun</a:t>
            </a:r>
            <a:r>
              <a:rPr lang="en-US" sz="49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9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menjadi</a:t>
            </a:r>
            <a:r>
              <a:rPr lang="en-US" sz="49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9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segmen</a:t>
            </a:r>
            <a:r>
              <a:rPr lang="en-US" sz="49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9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pembeli</a:t>
            </a:r>
            <a:r>
              <a:rPr lang="en-US" sz="49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paling </a:t>
            </a:r>
            <a:r>
              <a:rPr lang="en-US" sz="49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potensial</a:t>
            </a:r>
            <a:r>
              <a:rPr lang="en-US" sz="49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9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untuk</a:t>
            </a:r>
            <a:r>
              <a:rPr lang="en-US" sz="49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9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produk</a:t>
            </a:r>
            <a:r>
              <a:rPr lang="en-US" sz="49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9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deposito</a:t>
            </a:r>
            <a:r>
              <a:rPr lang="en-US" sz="49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9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berjangka</a:t>
            </a:r>
            <a:endParaRPr lang="en-US" sz="4900" dirty="0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131109" y="2816381"/>
            <a:ext cx="12013010" cy="6441919"/>
            <a:chOff x="0" y="0"/>
            <a:chExt cx="16017347" cy="858922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01735" y="-1601735"/>
              <a:ext cx="19220816" cy="1179269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06988" y="98247"/>
              <a:ext cx="17355616" cy="927680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165599" y="1176353"/>
              <a:ext cx="1747428" cy="6911565"/>
              <a:chOff x="0" y="0"/>
              <a:chExt cx="303693" cy="120119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03693" cy="1201191"/>
              </a:xfrm>
              <a:custGeom>
                <a:avLst/>
                <a:gdLst/>
                <a:ahLst/>
                <a:cxnLst/>
                <a:rect l="l" t="t" r="r" b="b"/>
                <a:pathLst>
                  <a:path w="303693" h="1201191">
                    <a:moveTo>
                      <a:pt x="0" y="0"/>
                    </a:moveTo>
                    <a:lnTo>
                      <a:pt x="303693" y="0"/>
                    </a:lnTo>
                    <a:lnTo>
                      <a:pt x="303693" y="1201191"/>
                    </a:lnTo>
                    <a:lnTo>
                      <a:pt x="0" y="1201191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66675"/>
                <a:ext cx="303693" cy="11345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04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081768" y="3791601"/>
              <a:ext cx="911631" cy="634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8"/>
                </a:lnSpc>
                <a:spcBef>
                  <a:spcPct val="0"/>
                </a:spcBef>
              </a:pPr>
              <a:r>
                <a:rPr lang="en-US" sz="2841" spc="-232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25%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549716" y="4937873"/>
              <a:ext cx="815551" cy="634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8"/>
                </a:lnSpc>
                <a:spcBef>
                  <a:spcPct val="0"/>
                </a:spcBef>
              </a:pPr>
              <a:r>
                <a:rPr lang="en-US" sz="2841" spc="-232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13%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921764" y="5505631"/>
              <a:ext cx="656546" cy="634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8"/>
                </a:lnSpc>
                <a:spcBef>
                  <a:spcPct val="0"/>
                </a:spcBef>
              </a:pPr>
              <a:r>
                <a:rPr lang="en-US" sz="2841" spc="-232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9%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112417" y="5480159"/>
              <a:ext cx="656546" cy="634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8"/>
                </a:lnSpc>
                <a:spcBef>
                  <a:spcPct val="0"/>
                </a:spcBef>
              </a:pPr>
              <a:r>
                <a:rPr lang="en-US" sz="2841" spc="-232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9%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53161" y="4639559"/>
              <a:ext cx="814875" cy="634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8"/>
                </a:lnSpc>
                <a:spcBef>
                  <a:spcPct val="0"/>
                </a:spcBef>
              </a:pPr>
              <a:r>
                <a:rPr lang="en-US" sz="2841" spc="-232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14%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025564" y="1404524"/>
              <a:ext cx="930577" cy="634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8"/>
                </a:lnSpc>
                <a:spcBef>
                  <a:spcPct val="0"/>
                </a:spcBef>
              </a:pPr>
              <a:r>
                <a:rPr lang="en-US" sz="2841" spc="-232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48%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3. Analisis Data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902828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4390198" y="824093"/>
            <a:ext cx="601620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40970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8" name="Group 28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1312193"/>
            <a:ext cx="15791065" cy="132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8"/>
              </a:lnSpc>
            </a:pPr>
            <a:r>
              <a:rPr lang="en-US" sz="53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Pelajar</a:t>
            </a:r>
            <a:r>
              <a:rPr lang="en-US" sz="53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dan </a:t>
            </a:r>
            <a:r>
              <a:rPr lang="en-US" sz="53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pensiunan</a:t>
            </a:r>
            <a:r>
              <a:rPr lang="en-US" sz="53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53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menunjukkan</a:t>
            </a:r>
            <a:r>
              <a:rPr lang="en-US" sz="53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3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respons</a:t>
            </a:r>
            <a:r>
              <a:rPr lang="en-US" sz="53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paling </a:t>
            </a:r>
            <a:r>
              <a:rPr lang="en-US" sz="53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positif</a:t>
            </a:r>
            <a:r>
              <a:rPr lang="en-US" sz="53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3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terhadap</a:t>
            </a:r>
            <a:r>
              <a:rPr lang="en-US" sz="53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3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produk</a:t>
            </a:r>
            <a:r>
              <a:rPr lang="en-US" sz="53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3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deposito</a:t>
            </a:r>
            <a:r>
              <a:rPr lang="en-US" sz="53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3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berjangka</a:t>
            </a:r>
            <a:endParaRPr lang="en-US" sz="5300" dirty="0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144000" y="3650452"/>
            <a:ext cx="8056765" cy="1906610"/>
            <a:chOff x="0" y="0"/>
            <a:chExt cx="2121946" cy="5021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946" cy="502152"/>
            </a:xfrm>
            <a:custGeom>
              <a:avLst/>
              <a:gdLst/>
              <a:ahLst/>
              <a:cxnLst/>
              <a:rect l="l" t="t" r="r" b="b"/>
              <a:pathLst>
                <a:path w="2121946" h="502152">
                  <a:moveTo>
                    <a:pt x="49007" y="0"/>
                  </a:moveTo>
                  <a:lnTo>
                    <a:pt x="2072939" y="0"/>
                  </a:lnTo>
                  <a:cubicBezTo>
                    <a:pt x="2100005" y="0"/>
                    <a:pt x="2121946" y="21941"/>
                    <a:pt x="2121946" y="49007"/>
                  </a:cubicBezTo>
                  <a:lnTo>
                    <a:pt x="2121946" y="453145"/>
                  </a:lnTo>
                  <a:cubicBezTo>
                    <a:pt x="2121946" y="466143"/>
                    <a:pt x="2116783" y="478608"/>
                    <a:pt x="2107592" y="487799"/>
                  </a:cubicBezTo>
                  <a:cubicBezTo>
                    <a:pt x="2098402" y="496989"/>
                    <a:pt x="2085937" y="502152"/>
                    <a:pt x="2072939" y="502152"/>
                  </a:cubicBezTo>
                  <a:lnTo>
                    <a:pt x="49007" y="502152"/>
                  </a:lnTo>
                  <a:cubicBezTo>
                    <a:pt x="21941" y="502152"/>
                    <a:pt x="0" y="480211"/>
                    <a:pt x="0" y="453145"/>
                  </a:cubicBezTo>
                  <a:lnTo>
                    <a:pt x="0" y="49007"/>
                  </a:lnTo>
                  <a:cubicBezTo>
                    <a:pt x="0" y="21941"/>
                    <a:pt x="21941" y="0"/>
                    <a:pt x="49007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121946" cy="521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25"/>
                </a:lnSpc>
              </a:pP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Walaupun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kampanye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difokuskan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pada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kelompok</a:t>
              </a:r>
              <a:endParaRPr lang="en-US" sz="25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3025"/>
                </a:lnSpc>
              </a:pP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</a:t>
              </a:r>
              <a:r>
                <a:rPr lang="en-US" sz="2500" b="1" dirty="0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blue collar dan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b="1" dirty="0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admin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respons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paling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antusias</a:t>
              </a:r>
              <a:endParaRPr lang="en-US" sz="25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3025"/>
                </a:lnSpc>
              </a:pP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ditunjukkan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oleh </a:t>
              </a:r>
              <a:r>
                <a:rPr lang="en-US" sz="2500" b="1" dirty="0" err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pelajar</a:t>
              </a:r>
              <a:r>
                <a:rPr lang="en-US" sz="2500" b="1" dirty="0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dan </a:t>
              </a:r>
              <a:r>
                <a:rPr lang="en-US" sz="2500" b="1" dirty="0" err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pensiunan</a:t>
              </a:r>
              <a:endParaRPr lang="en-US" sz="25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7386" y="3650452"/>
            <a:ext cx="6245625" cy="1007190"/>
            <a:chOff x="0" y="0"/>
            <a:chExt cx="1667145" cy="2688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7145" cy="268849"/>
            </a:xfrm>
            <a:custGeom>
              <a:avLst/>
              <a:gdLst/>
              <a:ahLst/>
              <a:cxnLst/>
              <a:rect l="l" t="t" r="r" b="b"/>
              <a:pathLst>
                <a:path w="1667145" h="268849">
                  <a:moveTo>
                    <a:pt x="63218" y="0"/>
                  </a:moveTo>
                  <a:lnTo>
                    <a:pt x="1603927" y="0"/>
                  </a:lnTo>
                  <a:cubicBezTo>
                    <a:pt x="1620694" y="0"/>
                    <a:pt x="1636773" y="6660"/>
                    <a:pt x="1648629" y="18516"/>
                  </a:cubicBezTo>
                  <a:cubicBezTo>
                    <a:pt x="1660485" y="30372"/>
                    <a:pt x="1667145" y="46452"/>
                    <a:pt x="1667145" y="63218"/>
                  </a:cubicBezTo>
                  <a:lnTo>
                    <a:pt x="1667145" y="205631"/>
                  </a:lnTo>
                  <a:cubicBezTo>
                    <a:pt x="1667145" y="222397"/>
                    <a:pt x="1660485" y="238477"/>
                    <a:pt x="1648629" y="250333"/>
                  </a:cubicBezTo>
                  <a:cubicBezTo>
                    <a:pt x="1636773" y="262189"/>
                    <a:pt x="1620694" y="268849"/>
                    <a:pt x="1603927" y="268849"/>
                  </a:cubicBezTo>
                  <a:lnTo>
                    <a:pt x="63218" y="268849"/>
                  </a:lnTo>
                  <a:cubicBezTo>
                    <a:pt x="46452" y="268849"/>
                    <a:pt x="30372" y="262189"/>
                    <a:pt x="18516" y="250333"/>
                  </a:cubicBezTo>
                  <a:cubicBezTo>
                    <a:pt x="6660" y="238477"/>
                    <a:pt x="0" y="222397"/>
                    <a:pt x="0" y="205631"/>
                  </a:cubicBezTo>
                  <a:lnTo>
                    <a:pt x="0" y="63218"/>
                  </a:lnTo>
                  <a:cubicBezTo>
                    <a:pt x="0" y="46452"/>
                    <a:pt x="6660" y="30372"/>
                    <a:pt x="18516" y="18516"/>
                  </a:cubicBezTo>
                  <a:cubicBezTo>
                    <a:pt x="30372" y="6660"/>
                    <a:pt x="46452" y="0"/>
                    <a:pt x="63218" y="0"/>
                  </a:cubicBezTo>
                  <a:close/>
                </a:path>
              </a:pathLst>
            </a:custGeom>
            <a:solidFill>
              <a:srgbClr val="C6E3D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667145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7386" y="4793452"/>
            <a:ext cx="6245625" cy="1007190"/>
            <a:chOff x="0" y="0"/>
            <a:chExt cx="1667145" cy="2688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67145" cy="268849"/>
            </a:xfrm>
            <a:custGeom>
              <a:avLst/>
              <a:gdLst/>
              <a:ahLst/>
              <a:cxnLst/>
              <a:rect l="l" t="t" r="r" b="b"/>
              <a:pathLst>
                <a:path w="1667145" h="268849">
                  <a:moveTo>
                    <a:pt x="63218" y="0"/>
                  </a:moveTo>
                  <a:lnTo>
                    <a:pt x="1603927" y="0"/>
                  </a:lnTo>
                  <a:cubicBezTo>
                    <a:pt x="1620694" y="0"/>
                    <a:pt x="1636773" y="6660"/>
                    <a:pt x="1648629" y="18516"/>
                  </a:cubicBezTo>
                  <a:cubicBezTo>
                    <a:pt x="1660485" y="30372"/>
                    <a:pt x="1667145" y="46452"/>
                    <a:pt x="1667145" y="63218"/>
                  </a:cubicBezTo>
                  <a:lnTo>
                    <a:pt x="1667145" y="205631"/>
                  </a:lnTo>
                  <a:cubicBezTo>
                    <a:pt x="1667145" y="222397"/>
                    <a:pt x="1660485" y="238477"/>
                    <a:pt x="1648629" y="250333"/>
                  </a:cubicBezTo>
                  <a:cubicBezTo>
                    <a:pt x="1636773" y="262189"/>
                    <a:pt x="1620694" y="268849"/>
                    <a:pt x="1603927" y="268849"/>
                  </a:cubicBezTo>
                  <a:lnTo>
                    <a:pt x="63218" y="268849"/>
                  </a:lnTo>
                  <a:cubicBezTo>
                    <a:pt x="46452" y="268849"/>
                    <a:pt x="30372" y="262189"/>
                    <a:pt x="18516" y="250333"/>
                  </a:cubicBezTo>
                  <a:cubicBezTo>
                    <a:pt x="6660" y="238477"/>
                    <a:pt x="0" y="222397"/>
                    <a:pt x="0" y="205631"/>
                  </a:cubicBezTo>
                  <a:lnTo>
                    <a:pt x="0" y="63218"/>
                  </a:lnTo>
                  <a:cubicBezTo>
                    <a:pt x="0" y="46452"/>
                    <a:pt x="6660" y="30372"/>
                    <a:pt x="18516" y="18516"/>
                  </a:cubicBezTo>
                  <a:cubicBezTo>
                    <a:pt x="30372" y="6660"/>
                    <a:pt x="46452" y="0"/>
                    <a:pt x="63218" y="0"/>
                  </a:cubicBezTo>
                  <a:close/>
                </a:path>
              </a:pathLst>
            </a:custGeom>
            <a:solidFill>
              <a:srgbClr val="C6E3D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667145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7386" y="5953261"/>
            <a:ext cx="6245625" cy="1007190"/>
            <a:chOff x="0" y="0"/>
            <a:chExt cx="1667145" cy="268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67145" cy="268849"/>
            </a:xfrm>
            <a:custGeom>
              <a:avLst/>
              <a:gdLst/>
              <a:ahLst/>
              <a:cxnLst/>
              <a:rect l="l" t="t" r="r" b="b"/>
              <a:pathLst>
                <a:path w="1667145" h="268849">
                  <a:moveTo>
                    <a:pt x="63218" y="0"/>
                  </a:moveTo>
                  <a:lnTo>
                    <a:pt x="1603927" y="0"/>
                  </a:lnTo>
                  <a:cubicBezTo>
                    <a:pt x="1620694" y="0"/>
                    <a:pt x="1636773" y="6660"/>
                    <a:pt x="1648629" y="18516"/>
                  </a:cubicBezTo>
                  <a:cubicBezTo>
                    <a:pt x="1660485" y="30372"/>
                    <a:pt x="1667145" y="46452"/>
                    <a:pt x="1667145" y="63218"/>
                  </a:cubicBezTo>
                  <a:lnTo>
                    <a:pt x="1667145" y="205631"/>
                  </a:lnTo>
                  <a:cubicBezTo>
                    <a:pt x="1667145" y="222397"/>
                    <a:pt x="1660485" y="238477"/>
                    <a:pt x="1648629" y="250333"/>
                  </a:cubicBezTo>
                  <a:cubicBezTo>
                    <a:pt x="1636773" y="262189"/>
                    <a:pt x="1620694" y="268849"/>
                    <a:pt x="1603927" y="268849"/>
                  </a:cubicBezTo>
                  <a:lnTo>
                    <a:pt x="63218" y="268849"/>
                  </a:lnTo>
                  <a:cubicBezTo>
                    <a:pt x="46452" y="268849"/>
                    <a:pt x="30372" y="262189"/>
                    <a:pt x="18516" y="250333"/>
                  </a:cubicBezTo>
                  <a:cubicBezTo>
                    <a:pt x="6660" y="238477"/>
                    <a:pt x="0" y="222397"/>
                    <a:pt x="0" y="205631"/>
                  </a:cubicBezTo>
                  <a:lnTo>
                    <a:pt x="0" y="63218"/>
                  </a:lnTo>
                  <a:cubicBezTo>
                    <a:pt x="0" y="46452"/>
                    <a:pt x="6660" y="30372"/>
                    <a:pt x="18516" y="18516"/>
                  </a:cubicBezTo>
                  <a:cubicBezTo>
                    <a:pt x="30372" y="6660"/>
                    <a:pt x="46452" y="0"/>
                    <a:pt x="63218" y="0"/>
                  </a:cubicBezTo>
                  <a:close/>
                </a:path>
              </a:pathLst>
            </a:custGeom>
            <a:solidFill>
              <a:srgbClr val="C6E3D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667145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7386" y="7146688"/>
            <a:ext cx="6245625" cy="1007190"/>
            <a:chOff x="0" y="0"/>
            <a:chExt cx="1667145" cy="2688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67145" cy="268849"/>
            </a:xfrm>
            <a:custGeom>
              <a:avLst/>
              <a:gdLst/>
              <a:ahLst/>
              <a:cxnLst/>
              <a:rect l="l" t="t" r="r" b="b"/>
              <a:pathLst>
                <a:path w="1667145" h="268849">
                  <a:moveTo>
                    <a:pt x="63218" y="0"/>
                  </a:moveTo>
                  <a:lnTo>
                    <a:pt x="1603927" y="0"/>
                  </a:lnTo>
                  <a:cubicBezTo>
                    <a:pt x="1620694" y="0"/>
                    <a:pt x="1636773" y="6660"/>
                    <a:pt x="1648629" y="18516"/>
                  </a:cubicBezTo>
                  <a:cubicBezTo>
                    <a:pt x="1660485" y="30372"/>
                    <a:pt x="1667145" y="46452"/>
                    <a:pt x="1667145" y="63218"/>
                  </a:cubicBezTo>
                  <a:lnTo>
                    <a:pt x="1667145" y="205631"/>
                  </a:lnTo>
                  <a:cubicBezTo>
                    <a:pt x="1667145" y="222397"/>
                    <a:pt x="1660485" y="238477"/>
                    <a:pt x="1648629" y="250333"/>
                  </a:cubicBezTo>
                  <a:cubicBezTo>
                    <a:pt x="1636773" y="262189"/>
                    <a:pt x="1620694" y="268849"/>
                    <a:pt x="1603927" y="268849"/>
                  </a:cubicBezTo>
                  <a:lnTo>
                    <a:pt x="63218" y="268849"/>
                  </a:lnTo>
                  <a:cubicBezTo>
                    <a:pt x="46452" y="268849"/>
                    <a:pt x="30372" y="262189"/>
                    <a:pt x="18516" y="250333"/>
                  </a:cubicBezTo>
                  <a:cubicBezTo>
                    <a:pt x="6660" y="238477"/>
                    <a:pt x="0" y="222397"/>
                    <a:pt x="0" y="205631"/>
                  </a:cubicBezTo>
                  <a:lnTo>
                    <a:pt x="0" y="63218"/>
                  </a:lnTo>
                  <a:cubicBezTo>
                    <a:pt x="0" y="46452"/>
                    <a:pt x="6660" y="30372"/>
                    <a:pt x="18516" y="18516"/>
                  </a:cubicBezTo>
                  <a:cubicBezTo>
                    <a:pt x="30372" y="6660"/>
                    <a:pt x="46452" y="0"/>
                    <a:pt x="63218" y="0"/>
                  </a:cubicBezTo>
                  <a:close/>
                </a:path>
              </a:pathLst>
            </a:custGeom>
            <a:solidFill>
              <a:srgbClr val="C6E3D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667145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67386" y="8373732"/>
            <a:ext cx="6245625" cy="1007190"/>
            <a:chOff x="0" y="0"/>
            <a:chExt cx="1667145" cy="2688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67145" cy="268849"/>
            </a:xfrm>
            <a:custGeom>
              <a:avLst/>
              <a:gdLst/>
              <a:ahLst/>
              <a:cxnLst/>
              <a:rect l="l" t="t" r="r" b="b"/>
              <a:pathLst>
                <a:path w="1667145" h="268849">
                  <a:moveTo>
                    <a:pt x="63218" y="0"/>
                  </a:moveTo>
                  <a:lnTo>
                    <a:pt x="1603927" y="0"/>
                  </a:lnTo>
                  <a:cubicBezTo>
                    <a:pt x="1620694" y="0"/>
                    <a:pt x="1636773" y="6660"/>
                    <a:pt x="1648629" y="18516"/>
                  </a:cubicBezTo>
                  <a:cubicBezTo>
                    <a:pt x="1660485" y="30372"/>
                    <a:pt x="1667145" y="46452"/>
                    <a:pt x="1667145" y="63218"/>
                  </a:cubicBezTo>
                  <a:lnTo>
                    <a:pt x="1667145" y="205631"/>
                  </a:lnTo>
                  <a:cubicBezTo>
                    <a:pt x="1667145" y="222397"/>
                    <a:pt x="1660485" y="238477"/>
                    <a:pt x="1648629" y="250333"/>
                  </a:cubicBezTo>
                  <a:cubicBezTo>
                    <a:pt x="1636773" y="262189"/>
                    <a:pt x="1620694" y="268849"/>
                    <a:pt x="1603927" y="268849"/>
                  </a:cubicBezTo>
                  <a:lnTo>
                    <a:pt x="63218" y="268849"/>
                  </a:lnTo>
                  <a:cubicBezTo>
                    <a:pt x="46452" y="268849"/>
                    <a:pt x="30372" y="262189"/>
                    <a:pt x="18516" y="250333"/>
                  </a:cubicBezTo>
                  <a:cubicBezTo>
                    <a:pt x="6660" y="238477"/>
                    <a:pt x="0" y="222397"/>
                    <a:pt x="0" y="205631"/>
                  </a:cubicBezTo>
                  <a:lnTo>
                    <a:pt x="0" y="63218"/>
                  </a:lnTo>
                  <a:cubicBezTo>
                    <a:pt x="0" y="46452"/>
                    <a:pt x="6660" y="30372"/>
                    <a:pt x="18516" y="18516"/>
                  </a:cubicBezTo>
                  <a:cubicBezTo>
                    <a:pt x="30372" y="6660"/>
                    <a:pt x="46452" y="0"/>
                    <a:pt x="63218" y="0"/>
                  </a:cubicBezTo>
                  <a:close/>
                </a:path>
              </a:pathLst>
            </a:custGeom>
            <a:solidFill>
              <a:srgbClr val="C6E3D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667145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6784" y="3650452"/>
            <a:ext cx="2732581" cy="1007190"/>
            <a:chOff x="0" y="0"/>
            <a:chExt cx="729408" cy="26884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9408" cy="268849"/>
            </a:xfrm>
            <a:custGeom>
              <a:avLst/>
              <a:gdLst/>
              <a:ahLst/>
              <a:cxnLst/>
              <a:rect l="l" t="t" r="r" b="b"/>
              <a:pathLst>
                <a:path w="729408" h="268849">
                  <a:moveTo>
                    <a:pt x="134425" y="0"/>
                  </a:moveTo>
                  <a:lnTo>
                    <a:pt x="594983" y="0"/>
                  </a:lnTo>
                  <a:cubicBezTo>
                    <a:pt x="669224" y="0"/>
                    <a:pt x="729408" y="60184"/>
                    <a:pt x="729408" y="134425"/>
                  </a:cubicBezTo>
                  <a:lnTo>
                    <a:pt x="729408" y="134425"/>
                  </a:lnTo>
                  <a:cubicBezTo>
                    <a:pt x="729408" y="170076"/>
                    <a:pt x="715245" y="204268"/>
                    <a:pt x="690036" y="229477"/>
                  </a:cubicBezTo>
                  <a:cubicBezTo>
                    <a:pt x="664826" y="254687"/>
                    <a:pt x="630635" y="268849"/>
                    <a:pt x="594983" y="268849"/>
                  </a:cubicBezTo>
                  <a:lnTo>
                    <a:pt x="134425" y="268849"/>
                  </a:lnTo>
                  <a:cubicBezTo>
                    <a:pt x="98773" y="268849"/>
                    <a:pt x="64582" y="254687"/>
                    <a:pt x="39372" y="229477"/>
                  </a:cubicBezTo>
                  <a:cubicBezTo>
                    <a:pt x="14163" y="204268"/>
                    <a:pt x="0" y="170076"/>
                    <a:pt x="0" y="134425"/>
                  </a:cubicBezTo>
                  <a:lnTo>
                    <a:pt x="0" y="134425"/>
                  </a:lnTo>
                  <a:cubicBezTo>
                    <a:pt x="0" y="98773"/>
                    <a:pt x="14163" y="64582"/>
                    <a:pt x="39372" y="39372"/>
                  </a:cubicBezTo>
                  <a:cubicBezTo>
                    <a:pt x="64582" y="14163"/>
                    <a:pt x="98773" y="0"/>
                    <a:pt x="134425" y="0"/>
                  </a:cubicBezTo>
                  <a:close/>
                </a:path>
              </a:pathLst>
            </a:custGeom>
            <a:solidFill>
              <a:srgbClr val="3A855D">
                <a:alpha val="62745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729408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6784" y="4793452"/>
            <a:ext cx="2984713" cy="1007190"/>
            <a:chOff x="0" y="0"/>
            <a:chExt cx="796710" cy="2688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96710" cy="268849"/>
            </a:xfrm>
            <a:custGeom>
              <a:avLst/>
              <a:gdLst/>
              <a:ahLst/>
              <a:cxnLst/>
              <a:rect l="l" t="t" r="r" b="b"/>
              <a:pathLst>
                <a:path w="796710" h="268849">
                  <a:moveTo>
                    <a:pt x="132287" y="0"/>
                  </a:moveTo>
                  <a:lnTo>
                    <a:pt x="664423" y="0"/>
                  </a:lnTo>
                  <a:cubicBezTo>
                    <a:pt x="699508" y="0"/>
                    <a:pt x="733155" y="13937"/>
                    <a:pt x="757964" y="38746"/>
                  </a:cubicBezTo>
                  <a:cubicBezTo>
                    <a:pt x="782772" y="63554"/>
                    <a:pt x="796710" y="97202"/>
                    <a:pt x="796710" y="132287"/>
                  </a:cubicBezTo>
                  <a:lnTo>
                    <a:pt x="796710" y="136563"/>
                  </a:lnTo>
                  <a:cubicBezTo>
                    <a:pt x="796710" y="209622"/>
                    <a:pt x="737483" y="268849"/>
                    <a:pt x="664423" y="268849"/>
                  </a:cubicBezTo>
                  <a:lnTo>
                    <a:pt x="132287" y="268849"/>
                  </a:lnTo>
                  <a:cubicBezTo>
                    <a:pt x="59227" y="268849"/>
                    <a:pt x="0" y="209622"/>
                    <a:pt x="0" y="136563"/>
                  </a:cubicBezTo>
                  <a:lnTo>
                    <a:pt x="0" y="132287"/>
                  </a:lnTo>
                  <a:cubicBezTo>
                    <a:pt x="0" y="59227"/>
                    <a:pt x="59227" y="0"/>
                    <a:pt x="132287" y="0"/>
                  </a:cubicBezTo>
                  <a:close/>
                </a:path>
              </a:pathLst>
            </a:custGeom>
            <a:solidFill>
              <a:srgbClr val="3A855D">
                <a:alpha val="62745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796710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6784" y="5953261"/>
            <a:ext cx="2984713" cy="1007190"/>
            <a:chOff x="0" y="0"/>
            <a:chExt cx="796710" cy="26884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96710" cy="268849"/>
            </a:xfrm>
            <a:custGeom>
              <a:avLst/>
              <a:gdLst/>
              <a:ahLst/>
              <a:cxnLst/>
              <a:rect l="l" t="t" r="r" b="b"/>
              <a:pathLst>
                <a:path w="796710" h="268849">
                  <a:moveTo>
                    <a:pt x="132287" y="0"/>
                  </a:moveTo>
                  <a:lnTo>
                    <a:pt x="664423" y="0"/>
                  </a:lnTo>
                  <a:cubicBezTo>
                    <a:pt x="699508" y="0"/>
                    <a:pt x="733155" y="13937"/>
                    <a:pt x="757964" y="38746"/>
                  </a:cubicBezTo>
                  <a:cubicBezTo>
                    <a:pt x="782772" y="63554"/>
                    <a:pt x="796710" y="97202"/>
                    <a:pt x="796710" y="132287"/>
                  </a:cubicBezTo>
                  <a:lnTo>
                    <a:pt x="796710" y="136563"/>
                  </a:lnTo>
                  <a:cubicBezTo>
                    <a:pt x="796710" y="209622"/>
                    <a:pt x="737483" y="268849"/>
                    <a:pt x="664423" y="268849"/>
                  </a:cubicBezTo>
                  <a:lnTo>
                    <a:pt x="132287" y="268849"/>
                  </a:lnTo>
                  <a:cubicBezTo>
                    <a:pt x="59227" y="268849"/>
                    <a:pt x="0" y="209622"/>
                    <a:pt x="0" y="136563"/>
                  </a:cubicBezTo>
                  <a:lnTo>
                    <a:pt x="0" y="132287"/>
                  </a:lnTo>
                  <a:cubicBezTo>
                    <a:pt x="0" y="59227"/>
                    <a:pt x="59227" y="0"/>
                    <a:pt x="132287" y="0"/>
                  </a:cubicBezTo>
                  <a:close/>
                </a:path>
              </a:pathLst>
            </a:custGeom>
            <a:solidFill>
              <a:srgbClr val="3A855D">
                <a:alpha val="62745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796710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76784" y="7146688"/>
            <a:ext cx="5489022" cy="1007190"/>
            <a:chOff x="0" y="0"/>
            <a:chExt cx="1465185" cy="26884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65185" cy="268849"/>
            </a:xfrm>
            <a:custGeom>
              <a:avLst/>
              <a:gdLst/>
              <a:ahLst/>
              <a:cxnLst/>
              <a:rect l="l" t="t" r="r" b="b"/>
              <a:pathLst>
                <a:path w="1465185" h="268849">
                  <a:moveTo>
                    <a:pt x="71932" y="0"/>
                  </a:moveTo>
                  <a:lnTo>
                    <a:pt x="1393253" y="0"/>
                  </a:lnTo>
                  <a:cubicBezTo>
                    <a:pt x="1432980" y="0"/>
                    <a:pt x="1465185" y="32205"/>
                    <a:pt x="1465185" y="71932"/>
                  </a:cubicBezTo>
                  <a:lnTo>
                    <a:pt x="1465185" y="196917"/>
                  </a:lnTo>
                  <a:cubicBezTo>
                    <a:pt x="1465185" y="236644"/>
                    <a:pt x="1432980" y="268849"/>
                    <a:pt x="1393253" y="268849"/>
                  </a:cubicBezTo>
                  <a:lnTo>
                    <a:pt x="71932" y="268849"/>
                  </a:lnTo>
                  <a:cubicBezTo>
                    <a:pt x="32205" y="268849"/>
                    <a:pt x="0" y="236644"/>
                    <a:pt x="0" y="196917"/>
                  </a:cubicBezTo>
                  <a:lnTo>
                    <a:pt x="0" y="71932"/>
                  </a:lnTo>
                  <a:cubicBezTo>
                    <a:pt x="0" y="32205"/>
                    <a:pt x="32205" y="0"/>
                    <a:pt x="71932" y="0"/>
                  </a:cubicBezTo>
                  <a:close/>
                </a:path>
              </a:pathLst>
            </a:custGeom>
            <a:solidFill>
              <a:srgbClr val="3A855D">
                <a:alpha val="62745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1465185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76784" y="8373732"/>
            <a:ext cx="3942650" cy="1007190"/>
            <a:chOff x="0" y="0"/>
            <a:chExt cx="1052412" cy="26884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52412" cy="268849"/>
            </a:xfrm>
            <a:custGeom>
              <a:avLst/>
              <a:gdLst/>
              <a:ahLst/>
              <a:cxnLst/>
              <a:rect l="l" t="t" r="r" b="b"/>
              <a:pathLst>
                <a:path w="1052412" h="268849">
                  <a:moveTo>
                    <a:pt x="100145" y="0"/>
                  </a:moveTo>
                  <a:lnTo>
                    <a:pt x="952266" y="0"/>
                  </a:lnTo>
                  <a:cubicBezTo>
                    <a:pt x="978827" y="0"/>
                    <a:pt x="1004299" y="10551"/>
                    <a:pt x="1023080" y="29332"/>
                  </a:cubicBezTo>
                  <a:cubicBezTo>
                    <a:pt x="1041861" y="48113"/>
                    <a:pt x="1052412" y="73585"/>
                    <a:pt x="1052412" y="100145"/>
                  </a:cubicBezTo>
                  <a:lnTo>
                    <a:pt x="1052412" y="168704"/>
                  </a:lnTo>
                  <a:cubicBezTo>
                    <a:pt x="1052412" y="195264"/>
                    <a:pt x="1041861" y="220736"/>
                    <a:pt x="1023080" y="239517"/>
                  </a:cubicBezTo>
                  <a:cubicBezTo>
                    <a:pt x="1004299" y="258298"/>
                    <a:pt x="978827" y="268849"/>
                    <a:pt x="952266" y="268849"/>
                  </a:cubicBezTo>
                  <a:lnTo>
                    <a:pt x="100145" y="268849"/>
                  </a:lnTo>
                  <a:cubicBezTo>
                    <a:pt x="73585" y="268849"/>
                    <a:pt x="48113" y="258298"/>
                    <a:pt x="29332" y="239517"/>
                  </a:cubicBezTo>
                  <a:cubicBezTo>
                    <a:pt x="10551" y="220736"/>
                    <a:pt x="0" y="195264"/>
                    <a:pt x="0" y="168704"/>
                  </a:cubicBezTo>
                  <a:lnTo>
                    <a:pt x="0" y="100145"/>
                  </a:lnTo>
                  <a:cubicBezTo>
                    <a:pt x="0" y="73585"/>
                    <a:pt x="10551" y="48113"/>
                    <a:pt x="29332" y="29332"/>
                  </a:cubicBezTo>
                  <a:cubicBezTo>
                    <a:pt x="48113" y="10551"/>
                    <a:pt x="73585" y="0"/>
                    <a:pt x="100145" y="0"/>
                  </a:cubicBezTo>
                  <a:close/>
                </a:path>
              </a:pathLst>
            </a:custGeom>
            <a:solidFill>
              <a:srgbClr val="3A855D">
                <a:alpha val="62745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"/>
              <a:ext cx="1052412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64935" y="3807036"/>
            <a:ext cx="733563" cy="694022"/>
            <a:chOff x="0" y="0"/>
            <a:chExt cx="859109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spc="-147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64935" y="4950036"/>
            <a:ext cx="733563" cy="694022"/>
            <a:chOff x="0" y="0"/>
            <a:chExt cx="859109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spc="-147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64935" y="6109845"/>
            <a:ext cx="733563" cy="694022"/>
            <a:chOff x="0" y="0"/>
            <a:chExt cx="859109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spc="-147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64935" y="7303272"/>
            <a:ext cx="733563" cy="694022"/>
            <a:chOff x="0" y="0"/>
            <a:chExt cx="859109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spc="-147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64935" y="8530316"/>
            <a:ext cx="733563" cy="694022"/>
            <a:chOff x="0" y="0"/>
            <a:chExt cx="859109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spc="-147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144000" y="5690416"/>
            <a:ext cx="8056765" cy="1456900"/>
            <a:chOff x="0" y="0"/>
            <a:chExt cx="2121946" cy="38371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121946" cy="383710"/>
            </a:xfrm>
            <a:custGeom>
              <a:avLst/>
              <a:gdLst/>
              <a:ahLst/>
              <a:cxnLst/>
              <a:rect l="l" t="t" r="r" b="b"/>
              <a:pathLst>
                <a:path w="2121946" h="383710">
                  <a:moveTo>
                    <a:pt x="49007" y="0"/>
                  </a:moveTo>
                  <a:lnTo>
                    <a:pt x="2072939" y="0"/>
                  </a:lnTo>
                  <a:cubicBezTo>
                    <a:pt x="2100005" y="0"/>
                    <a:pt x="2121946" y="21941"/>
                    <a:pt x="2121946" y="49007"/>
                  </a:cubicBezTo>
                  <a:lnTo>
                    <a:pt x="2121946" y="334703"/>
                  </a:lnTo>
                  <a:cubicBezTo>
                    <a:pt x="2121946" y="361769"/>
                    <a:pt x="2100005" y="383710"/>
                    <a:pt x="2072939" y="383710"/>
                  </a:cubicBezTo>
                  <a:lnTo>
                    <a:pt x="49007" y="383710"/>
                  </a:lnTo>
                  <a:cubicBezTo>
                    <a:pt x="36010" y="383710"/>
                    <a:pt x="23544" y="378547"/>
                    <a:pt x="14354" y="369356"/>
                  </a:cubicBezTo>
                  <a:cubicBezTo>
                    <a:pt x="5163" y="360166"/>
                    <a:pt x="0" y="347701"/>
                    <a:pt x="0" y="334703"/>
                  </a:cubicBezTo>
                  <a:lnTo>
                    <a:pt x="0" y="49007"/>
                  </a:lnTo>
                  <a:cubicBezTo>
                    <a:pt x="0" y="21941"/>
                    <a:pt x="21941" y="0"/>
                    <a:pt x="49007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19050"/>
              <a:ext cx="2121946" cy="402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25"/>
                </a:lnSpc>
              </a:pP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Hal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ini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dirty="0" err="1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mengindikasikan</a:t>
              </a:r>
              <a:r>
                <a:rPr lang="en-US" sz="2500" dirty="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500" b="1" dirty="0" err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fokus</a:t>
              </a:r>
              <a:r>
                <a:rPr lang="en-US" sz="2500" b="1" dirty="0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2500" b="1" dirty="0" err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alokasi</a:t>
              </a:r>
              <a:r>
                <a:rPr lang="en-US" sz="2500" b="1" dirty="0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dana yang</a:t>
              </a:r>
            </a:p>
            <a:p>
              <a:pPr algn="l">
                <a:lnSpc>
                  <a:spcPts val="3025"/>
                </a:lnSpc>
              </a:pPr>
              <a:r>
                <a:rPr lang="en-US" sz="2500" b="1" dirty="0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</a:t>
              </a:r>
              <a:r>
                <a:rPr lang="en-US" sz="2500" b="1" dirty="0" err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berbeda</a:t>
              </a:r>
              <a:r>
                <a:rPr lang="en-US" sz="2500" b="1" dirty="0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2500" b="1" dirty="0" err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antarprofesi</a:t>
              </a:r>
              <a:endParaRPr lang="en-US" sz="25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3. Analisis Data</a:t>
            </a:r>
          </a:p>
        </p:txBody>
      </p:sp>
      <p:sp>
        <p:nvSpPr>
          <p:cNvPr id="55" name="AutoShape 55"/>
          <p:cNvSpPr/>
          <p:nvPr/>
        </p:nvSpPr>
        <p:spPr>
          <a:xfrm>
            <a:off x="1902828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>
            <a:off x="4390198" y="824093"/>
            <a:ext cx="601620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AutoShape 57"/>
          <p:cNvSpPr/>
          <p:nvPr/>
        </p:nvSpPr>
        <p:spPr>
          <a:xfrm>
            <a:off x="140970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58" name="TextBox 58"/>
          <p:cNvSpPr txBox="1"/>
          <p:nvPr/>
        </p:nvSpPr>
        <p:spPr>
          <a:xfrm>
            <a:off x="2412014" y="3884708"/>
            <a:ext cx="1382464" cy="51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  <a:spcBef>
                <a:spcPct val="0"/>
              </a:spcBef>
            </a:pPr>
            <a:r>
              <a:rPr lang="en-US" sz="33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Pelajar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321304" y="5027708"/>
            <a:ext cx="1563886" cy="51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  <a:spcBef>
                <a:spcPct val="0"/>
              </a:spcBef>
            </a:pPr>
            <a:r>
              <a:rPr lang="en-US" sz="33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Pensiun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321304" y="6145036"/>
            <a:ext cx="2898130" cy="51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  <a:spcBef>
                <a:spcPct val="0"/>
              </a:spcBef>
            </a:pPr>
            <a:r>
              <a:rPr lang="en-US" sz="33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Pengangguran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2321304" y="7338462"/>
            <a:ext cx="1277987" cy="51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  <a:spcBef>
                <a:spcPct val="0"/>
              </a:spcBef>
            </a:pPr>
            <a:r>
              <a:rPr lang="en-US" sz="33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Admin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321304" y="8565506"/>
            <a:ext cx="2300734" cy="51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  <a:spcBef>
                <a:spcPct val="0"/>
              </a:spcBef>
            </a:pPr>
            <a:r>
              <a:rPr lang="en-US" sz="33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Manajemen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136263" y="3894233"/>
            <a:ext cx="1259086" cy="42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744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31.81 %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636836" y="3774541"/>
            <a:ext cx="1244299" cy="88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744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852</a:t>
            </a:r>
          </a:p>
          <a:p>
            <a:pPr algn="ctr">
              <a:lnSpc>
                <a:spcPts val="1868"/>
              </a:lnSpc>
              <a:spcBef>
                <a:spcPct val="0"/>
              </a:spcBef>
            </a:pPr>
            <a:r>
              <a:rPr lang="en-US" sz="154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Total Marketing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636836" y="7161488"/>
            <a:ext cx="1244299" cy="88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744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9,824</a:t>
            </a:r>
          </a:p>
          <a:p>
            <a:pPr algn="ctr">
              <a:lnSpc>
                <a:spcPts val="1868"/>
              </a:lnSpc>
              <a:spcBef>
                <a:spcPct val="0"/>
              </a:spcBef>
            </a:pPr>
            <a:r>
              <a:rPr lang="en-US" sz="154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Total Marketing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057235" y="5037233"/>
            <a:ext cx="1417141" cy="42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744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25.65 %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6140579" y="6197042"/>
            <a:ext cx="1250454" cy="42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744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14.21 %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6045775" y="7427176"/>
            <a:ext cx="1345257" cy="42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744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13.58 %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6136635" y="8617513"/>
            <a:ext cx="1258342" cy="42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744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11.59 %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2335230"/>
            <a:ext cx="15791065" cy="139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5600" spc="-45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Marketing paling efektif dilakukan pada </a:t>
            </a:r>
            <a:r>
              <a:rPr lang="en-US" sz="5600" b="1" spc="-45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pertengahan minggu, </a:t>
            </a:r>
            <a:r>
              <a:rPr lang="en-US" sz="5600" spc="-45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terutama hari </a:t>
            </a:r>
            <a:r>
              <a:rPr lang="en-US" sz="5600" b="1" spc="-45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Kamis dan Selasa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09700" y="1612907"/>
            <a:ext cx="8261242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STEP 3: ANALISIS DATA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80229" y="4003438"/>
            <a:ext cx="6245625" cy="1007190"/>
            <a:chOff x="0" y="0"/>
            <a:chExt cx="8327500" cy="134292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327500" cy="1342920"/>
              <a:chOff x="0" y="0"/>
              <a:chExt cx="1667145" cy="26884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67145" cy="268849"/>
              </a:xfrm>
              <a:custGeom>
                <a:avLst/>
                <a:gdLst/>
                <a:ahLst/>
                <a:cxnLst/>
                <a:rect l="l" t="t" r="r" b="b"/>
                <a:pathLst>
                  <a:path w="1667145" h="268849">
                    <a:moveTo>
                      <a:pt x="62376" y="0"/>
                    </a:moveTo>
                    <a:lnTo>
                      <a:pt x="1604769" y="0"/>
                    </a:lnTo>
                    <a:cubicBezTo>
                      <a:pt x="1621312" y="0"/>
                      <a:pt x="1637178" y="6572"/>
                      <a:pt x="1648876" y="18270"/>
                    </a:cubicBezTo>
                    <a:cubicBezTo>
                      <a:pt x="1660574" y="29967"/>
                      <a:pt x="1667145" y="45833"/>
                      <a:pt x="1667145" y="62376"/>
                    </a:cubicBezTo>
                    <a:lnTo>
                      <a:pt x="1667145" y="206473"/>
                    </a:lnTo>
                    <a:cubicBezTo>
                      <a:pt x="1667145" y="240922"/>
                      <a:pt x="1639219" y="268849"/>
                      <a:pt x="1604769" y="268849"/>
                    </a:cubicBezTo>
                    <a:lnTo>
                      <a:pt x="62376" y="268849"/>
                    </a:lnTo>
                    <a:cubicBezTo>
                      <a:pt x="45833" y="268849"/>
                      <a:pt x="29967" y="262277"/>
                      <a:pt x="18270" y="250580"/>
                    </a:cubicBezTo>
                    <a:cubicBezTo>
                      <a:pt x="6572" y="238882"/>
                      <a:pt x="0" y="223016"/>
                      <a:pt x="0" y="206473"/>
                    </a:cubicBezTo>
                    <a:lnTo>
                      <a:pt x="0" y="62376"/>
                    </a:lnTo>
                    <a:cubicBezTo>
                      <a:pt x="0" y="45833"/>
                      <a:pt x="6572" y="29967"/>
                      <a:pt x="18270" y="18270"/>
                    </a:cubicBezTo>
                    <a:cubicBezTo>
                      <a:pt x="29967" y="6572"/>
                      <a:pt x="45833" y="0"/>
                      <a:pt x="6237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9525"/>
                <a:ext cx="1667145" cy="278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992"/>
                  </a:lnSpc>
                </a:pPr>
                <a:r>
                  <a:rPr lang="en-US" sz="3299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   Kamis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263399" y="208779"/>
              <a:ext cx="978085" cy="925362"/>
              <a:chOff x="0" y="0"/>
              <a:chExt cx="859109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5910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12800">
                    <a:moveTo>
                      <a:pt x="429555" y="0"/>
                    </a:moveTo>
                    <a:cubicBezTo>
                      <a:pt x="192318" y="0"/>
                      <a:pt x="0" y="181951"/>
                      <a:pt x="0" y="406400"/>
                    </a:cubicBezTo>
                    <a:cubicBezTo>
                      <a:pt x="0" y="630849"/>
                      <a:pt x="192318" y="812800"/>
                      <a:pt x="429555" y="812800"/>
                    </a:cubicBezTo>
                    <a:cubicBezTo>
                      <a:pt x="666791" y="812800"/>
                      <a:pt x="859109" y="630849"/>
                      <a:pt x="859109" y="406400"/>
                    </a:cubicBezTo>
                    <a:cubicBezTo>
                      <a:pt x="859109" y="181951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0541" y="152400"/>
                <a:ext cx="698026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6"/>
                  </a:lnSpc>
                </a:pPr>
                <a:r>
                  <a:rPr lang="en-US" sz="1800" spc="-147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1780229" y="5166386"/>
            <a:ext cx="6245625" cy="1007190"/>
            <a:chOff x="0" y="0"/>
            <a:chExt cx="8327500" cy="134292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327500" cy="1342920"/>
              <a:chOff x="0" y="0"/>
              <a:chExt cx="1667145" cy="26884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67145" cy="268849"/>
              </a:xfrm>
              <a:custGeom>
                <a:avLst/>
                <a:gdLst/>
                <a:ahLst/>
                <a:cxnLst/>
                <a:rect l="l" t="t" r="r" b="b"/>
                <a:pathLst>
                  <a:path w="1667145" h="268849">
                    <a:moveTo>
                      <a:pt x="62376" y="0"/>
                    </a:moveTo>
                    <a:lnTo>
                      <a:pt x="1604769" y="0"/>
                    </a:lnTo>
                    <a:cubicBezTo>
                      <a:pt x="1621312" y="0"/>
                      <a:pt x="1637178" y="6572"/>
                      <a:pt x="1648876" y="18270"/>
                    </a:cubicBezTo>
                    <a:cubicBezTo>
                      <a:pt x="1660574" y="29967"/>
                      <a:pt x="1667145" y="45833"/>
                      <a:pt x="1667145" y="62376"/>
                    </a:cubicBezTo>
                    <a:lnTo>
                      <a:pt x="1667145" y="206473"/>
                    </a:lnTo>
                    <a:cubicBezTo>
                      <a:pt x="1667145" y="240922"/>
                      <a:pt x="1639219" y="268849"/>
                      <a:pt x="1604769" y="268849"/>
                    </a:cubicBezTo>
                    <a:lnTo>
                      <a:pt x="62376" y="268849"/>
                    </a:lnTo>
                    <a:cubicBezTo>
                      <a:pt x="45833" y="268849"/>
                      <a:pt x="29967" y="262277"/>
                      <a:pt x="18270" y="250580"/>
                    </a:cubicBezTo>
                    <a:cubicBezTo>
                      <a:pt x="6572" y="238882"/>
                      <a:pt x="0" y="223016"/>
                      <a:pt x="0" y="206473"/>
                    </a:cubicBezTo>
                    <a:lnTo>
                      <a:pt x="0" y="62376"/>
                    </a:lnTo>
                    <a:cubicBezTo>
                      <a:pt x="0" y="45833"/>
                      <a:pt x="6572" y="29967"/>
                      <a:pt x="18270" y="18270"/>
                    </a:cubicBezTo>
                    <a:cubicBezTo>
                      <a:pt x="29967" y="6572"/>
                      <a:pt x="45833" y="0"/>
                      <a:pt x="6237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9525"/>
                <a:ext cx="1667145" cy="278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992"/>
                  </a:lnSpc>
                </a:pPr>
                <a:r>
                  <a:rPr lang="en-US" sz="3299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   Selasa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63399" y="208779"/>
              <a:ext cx="978085" cy="925362"/>
              <a:chOff x="0" y="0"/>
              <a:chExt cx="859109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5910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12800">
                    <a:moveTo>
                      <a:pt x="429555" y="0"/>
                    </a:moveTo>
                    <a:cubicBezTo>
                      <a:pt x="192318" y="0"/>
                      <a:pt x="0" y="181951"/>
                      <a:pt x="0" y="406400"/>
                    </a:cubicBezTo>
                    <a:cubicBezTo>
                      <a:pt x="0" y="630849"/>
                      <a:pt x="192318" y="812800"/>
                      <a:pt x="429555" y="812800"/>
                    </a:cubicBezTo>
                    <a:cubicBezTo>
                      <a:pt x="666791" y="812800"/>
                      <a:pt x="859109" y="630849"/>
                      <a:pt x="859109" y="406400"/>
                    </a:cubicBezTo>
                    <a:cubicBezTo>
                      <a:pt x="859109" y="181951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80541" y="152400"/>
                <a:ext cx="698026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6"/>
                  </a:lnSpc>
                </a:pPr>
                <a:r>
                  <a:rPr lang="en-US" sz="1800" spc="-147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780229" y="6333344"/>
            <a:ext cx="6245625" cy="1007190"/>
            <a:chOff x="0" y="0"/>
            <a:chExt cx="8327500" cy="134292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327500" cy="1342920"/>
              <a:chOff x="0" y="0"/>
              <a:chExt cx="1667145" cy="26884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67145" cy="268849"/>
              </a:xfrm>
              <a:custGeom>
                <a:avLst/>
                <a:gdLst/>
                <a:ahLst/>
                <a:cxnLst/>
                <a:rect l="l" t="t" r="r" b="b"/>
                <a:pathLst>
                  <a:path w="1667145" h="268849">
                    <a:moveTo>
                      <a:pt x="62376" y="0"/>
                    </a:moveTo>
                    <a:lnTo>
                      <a:pt x="1604769" y="0"/>
                    </a:lnTo>
                    <a:cubicBezTo>
                      <a:pt x="1621312" y="0"/>
                      <a:pt x="1637178" y="6572"/>
                      <a:pt x="1648876" y="18270"/>
                    </a:cubicBezTo>
                    <a:cubicBezTo>
                      <a:pt x="1660574" y="29967"/>
                      <a:pt x="1667145" y="45833"/>
                      <a:pt x="1667145" y="62376"/>
                    </a:cubicBezTo>
                    <a:lnTo>
                      <a:pt x="1667145" y="206473"/>
                    </a:lnTo>
                    <a:cubicBezTo>
                      <a:pt x="1667145" y="240922"/>
                      <a:pt x="1639219" y="268849"/>
                      <a:pt x="1604769" y="268849"/>
                    </a:cubicBezTo>
                    <a:lnTo>
                      <a:pt x="62376" y="268849"/>
                    </a:lnTo>
                    <a:cubicBezTo>
                      <a:pt x="45833" y="268849"/>
                      <a:pt x="29967" y="262277"/>
                      <a:pt x="18270" y="250580"/>
                    </a:cubicBezTo>
                    <a:cubicBezTo>
                      <a:pt x="6572" y="238882"/>
                      <a:pt x="0" y="223016"/>
                      <a:pt x="0" y="206473"/>
                    </a:cubicBezTo>
                    <a:lnTo>
                      <a:pt x="0" y="62376"/>
                    </a:lnTo>
                    <a:cubicBezTo>
                      <a:pt x="0" y="45833"/>
                      <a:pt x="6572" y="29967"/>
                      <a:pt x="18270" y="18270"/>
                    </a:cubicBezTo>
                    <a:cubicBezTo>
                      <a:pt x="29967" y="6572"/>
                      <a:pt x="45833" y="0"/>
                      <a:pt x="6237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9525"/>
                <a:ext cx="1667145" cy="278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992"/>
                  </a:lnSpc>
                </a:pPr>
                <a:r>
                  <a:rPr lang="en-US" sz="3299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   Rabu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63399" y="208779"/>
              <a:ext cx="978085" cy="925362"/>
              <a:chOff x="0" y="0"/>
              <a:chExt cx="859109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5910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12800">
                    <a:moveTo>
                      <a:pt x="429555" y="0"/>
                    </a:moveTo>
                    <a:cubicBezTo>
                      <a:pt x="192318" y="0"/>
                      <a:pt x="0" y="181951"/>
                      <a:pt x="0" y="406400"/>
                    </a:cubicBezTo>
                    <a:cubicBezTo>
                      <a:pt x="0" y="630849"/>
                      <a:pt x="192318" y="812800"/>
                      <a:pt x="429555" y="812800"/>
                    </a:cubicBezTo>
                    <a:cubicBezTo>
                      <a:pt x="666791" y="812800"/>
                      <a:pt x="859109" y="630849"/>
                      <a:pt x="859109" y="406400"/>
                    </a:cubicBezTo>
                    <a:cubicBezTo>
                      <a:pt x="859109" y="181951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80541" y="152400"/>
                <a:ext cx="698026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6"/>
                  </a:lnSpc>
                </a:pPr>
                <a:r>
                  <a:rPr lang="en-US" sz="1800" spc="-147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789628" y="7500302"/>
            <a:ext cx="6245625" cy="1007190"/>
            <a:chOff x="0" y="0"/>
            <a:chExt cx="8327500" cy="134292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8327500" cy="1342920"/>
              <a:chOff x="0" y="0"/>
              <a:chExt cx="1667145" cy="26884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667145" cy="268849"/>
              </a:xfrm>
              <a:custGeom>
                <a:avLst/>
                <a:gdLst/>
                <a:ahLst/>
                <a:cxnLst/>
                <a:rect l="l" t="t" r="r" b="b"/>
                <a:pathLst>
                  <a:path w="1667145" h="268849">
                    <a:moveTo>
                      <a:pt x="62376" y="0"/>
                    </a:moveTo>
                    <a:lnTo>
                      <a:pt x="1604769" y="0"/>
                    </a:lnTo>
                    <a:cubicBezTo>
                      <a:pt x="1621312" y="0"/>
                      <a:pt x="1637178" y="6572"/>
                      <a:pt x="1648876" y="18270"/>
                    </a:cubicBezTo>
                    <a:cubicBezTo>
                      <a:pt x="1660574" y="29967"/>
                      <a:pt x="1667145" y="45833"/>
                      <a:pt x="1667145" y="62376"/>
                    </a:cubicBezTo>
                    <a:lnTo>
                      <a:pt x="1667145" y="206473"/>
                    </a:lnTo>
                    <a:cubicBezTo>
                      <a:pt x="1667145" y="240922"/>
                      <a:pt x="1639219" y="268849"/>
                      <a:pt x="1604769" y="268849"/>
                    </a:cubicBezTo>
                    <a:lnTo>
                      <a:pt x="62376" y="268849"/>
                    </a:lnTo>
                    <a:cubicBezTo>
                      <a:pt x="45833" y="268849"/>
                      <a:pt x="29967" y="262277"/>
                      <a:pt x="18270" y="250580"/>
                    </a:cubicBezTo>
                    <a:cubicBezTo>
                      <a:pt x="6572" y="238882"/>
                      <a:pt x="0" y="223016"/>
                      <a:pt x="0" y="206473"/>
                    </a:cubicBezTo>
                    <a:lnTo>
                      <a:pt x="0" y="62376"/>
                    </a:lnTo>
                    <a:cubicBezTo>
                      <a:pt x="0" y="45833"/>
                      <a:pt x="6572" y="29967"/>
                      <a:pt x="18270" y="18270"/>
                    </a:cubicBezTo>
                    <a:cubicBezTo>
                      <a:pt x="29967" y="6572"/>
                      <a:pt x="45833" y="0"/>
                      <a:pt x="6237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9525"/>
                <a:ext cx="1667145" cy="278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992"/>
                  </a:lnSpc>
                </a:pPr>
                <a:r>
                  <a:rPr lang="en-US" sz="3299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   Jumat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63399" y="208779"/>
              <a:ext cx="978085" cy="925362"/>
              <a:chOff x="0" y="0"/>
              <a:chExt cx="859109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5910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12800">
                    <a:moveTo>
                      <a:pt x="429555" y="0"/>
                    </a:moveTo>
                    <a:cubicBezTo>
                      <a:pt x="192318" y="0"/>
                      <a:pt x="0" y="181951"/>
                      <a:pt x="0" y="406400"/>
                    </a:cubicBezTo>
                    <a:cubicBezTo>
                      <a:pt x="0" y="630849"/>
                      <a:pt x="192318" y="812800"/>
                      <a:pt x="429555" y="812800"/>
                    </a:cubicBezTo>
                    <a:cubicBezTo>
                      <a:pt x="666791" y="812800"/>
                      <a:pt x="859109" y="630849"/>
                      <a:pt x="859109" y="406400"/>
                    </a:cubicBezTo>
                    <a:cubicBezTo>
                      <a:pt x="859109" y="181951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80541" y="152400"/>
                <a:ext cx="698026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6"/>
                  </a:lnSpc>
                </a:pPr>
                <a:r>
                  <a:rPr lang="en-US" sz="1800" spc="-147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780229" y="8667259"/>
            <a:ext cx="6245625" cy="1007190"/>
            <a:chOff x="0" y="0"/>
            <a:chExt cx="8327500" cy="134292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8327500" cy="1342920"/>
              <a:chOff x="0" y="0"/>
              <a:chExt cx="1667145" cy="26884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667145" cy="268849"/>
              </a:xfrm>
              <a:custGeom>
                <a:avLst/>
                <a:gdLst/>
                <a:ahLst/>
                <a:cxnLst/>
                <a:rect l="l" t="t" r="r" b="b"/>
                <a:pathLst>
                  <a:path w="1667145" h="268849">
                    <a:moveTo>
                      <a:pt x="62376" y="0"/>
                    </a:moveTo>
                    <a:lnTo>
                      <a:pt x="1604769" y="0"/>
                    </a:lnTo>
                    <a:cubicBezTo>
                      <a:pt x="1621312" y="0"/>
                      <a:pt x="1637178" y="6572"/>
                      <a:pt x="1648876" y="18270"/>
                    </a:cubicBezTo>
                    <a:cubicBezTo>
                      <a:pt x="1660574" y="29967"/>
                      <a:pt x="1667145" y="45833"/>
                      <a:pt x="1667145" y="62376"/>
                    </a:cubicBezTo>
                    <a:lnTo>
                      <a:pt x="1667145" y="206473"/>
                    </a:lnTo>
                    <a:cubicBezTo>
                      <a:pt x="1667145" y="240922"/>
                      <a:pt x="1639219" y="268849"/>
                      <a:pt x="1604769" y="268849"/>
                    </a:cubicBezTo>
                    <a:lnTo>
                      <a:pt x="62376" y="268849"/>
                    </a:lnTo>
                    <a:cubicBezTo>
                      <a:pt x="45833" y="268849"/>
                      <a:pt x="29967" y="262277"/>
                      <a:pt x="18270" y="250580"/>
                    </a:cubicBezTo>
                    <a:cubicBezTo>
                      <a:pt x="6572" y="238882"/>
                      <a:pt x="0" y="223016"/>
                      <a:pt x="0" y="206473"/>
                    </a:cubicBezTo>
                    <a:lnTo>
                      <a:pt x="0" y="62376"/>
                    </a:lnTo>
                    <a:cubicBezTo>
                      <a:pt x="0" y="45833"/>
                      <a:pt x="6572" y="29967"/>
                      <a:pt x="18270" y="18270"/>
                    </a:cubicBezTo>
                    <a:cubicBezTo>
                      <a:pt x="29967" y="6572"/>
                      <a:pt x="45833" y="0"/>
                      <a:pt x="6237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9525"/>
                <a:ext cx="1667145" cy="278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992"/>
                  </a:lnSpc>
                </a:pPr>
                <a:r>
                  <a:rPr lang="en-US" sz="3299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   Senin</a:t>
                </a:r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263399" y="208779"/>
              <a:ext cx="978085" cy="925362"/>
              <a:chOff x="0" y="0"/>
              <a:chExt cx="859109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5910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12800">
                    <a:moveTo>
                      <a:pt x="429555" y="0"/>
                    </a:moveTo>
                    <a:cubicBezTo>
                      <a:pt x="192318" y="0"/>
                      <a:pt x="0" y="181951"/>
                      <a:pt x="0" y="406400"/>
                    </a:cubicBezTo>
                    <a:cubicBezTo>
                      <a:pt x="0" y="630849"/>
                      <a:pt x="192318" y="812800"/>
                      <a:pt x="429555" y="812800"/>
                    </a:cubicBezTo>
                    <a:cubicBezTo>
                      <a:pt x="666791" y="812800"/>
                      <a:pt x="859109" y="630849"/>
                      <a:pt x="859109" y="406400"/>
                    </a:cubicBezTo>
                    <a:cubicBezTo>
                      <a:pt x="859109" y="181951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80541" y="152400"/>
                <a:ext cx="698026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6"/>
                  </a:lnSpc>
                </a:pPr>
                <a:r>
                  <a:rPr lang="en-US" sz="1800" spc="-147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5</a:t>
                </a:r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8348024" y="4263192"/>
            <a:ext cx="7304143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Conversion rate: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12.73%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348024" y="5426141"/>
            <a:ext cx="7304143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Conversion rate: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12.36%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348024" y="6590096"/>
            <a:ext cx="7304143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Conversion rate: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12.07%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348024" y="7754051"/>
            <a:ext cx="7304143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Conversion rate: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11.16%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348024" y="8918006"/>
            <a:ext cx="7304143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Conversion rate: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10.34%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3066835" y="4973068"/>
            <a:ext cx="3661982" cy="3249613"/>
            <a:chOff x="0" y="0"/>
            <a:chExt cx="964473" cy="85586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64473" cy="855865"/>
            </a:xfrm>
            <a:custGeom>
              <a:avLst/>
              <a:gdLst/>
              <a:ahLst/>
              <a:cxnLst/>
              <a:rect l="l" t="t" r="r" b="b"/>
              <a:pathLst>
                <a:path w="964473" h="855865">
                  <a:moveTo>
                    <a:pt x="107821" y="0"/>
                  </a:moveTo>
                  <a:lnTo>
                    <a:pt x="856652" y="0"/>
                  </a:lnTo>
                  <a:cubicBezTo>
                    <a:pt x="885248" y="0"/>
                    <a:pt x="912672" y="11360"/>
                    <a:pt x="932893" y="31580"/>
                  </a:cubicBezTo>
                  <a:cubicBezTo>
                    <a:pt x="953113" y="51800"/>
                    <a:pt x="964473" y="79225"/>
                    <a:pt x="964473" y="107821"/>
                  </a:cubicBezTo>
                  <a:lnTo>
                    <a:pt x="964473" y="748044"/>
                  </a:lnTo>
                  <a:cubicBezTo>
                    <a:pt x="964473" y="807592"/>
                    <a:pt x="916200" y="855865"/>
                    <a:pt x="856652" y="855865"/>
                  </a:cubicBezTo>
                  <a:lnTo>
                    <a:pt x="107821" y="855865"/>
                  </a:lnTo>
                  <a:cubicBezTo>
                    <a:pt x="48273" y="855865"/>
                    <a:pt x="0" y="807592"/>
                    <a:pt x="0" y="748044"/>
                  </a:cubicBezTo>
                  <a:lnTo>
                    <a:pt x="0" y="107821"/>
                  </a:lnTo>
                  <a:cubicBezTo>
                    <a:pt x="0" y="48273"/>
                    <a:pt x="48273" y="0"/>
                    <a:pt x="107821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19050"/>
              <a:ext cx="964473" cy="874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25"/>
                </a:lnSpc>
              </a:pP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Nasabah cenderung</a:t>
              </a:r>
            </a:p>
            <a:p>
              <a:pPr algn="l">
                <a:lnSpc>
                  <a:spcPts val="3025"/>
                </a:lnSpc>
              </a:pP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lebih tenang dan</a:t>
              </a:r>
            </a:p>
            <a:p>
              <a:pPr algn="l">
                <a:lnSpc>
                  <a:spcPts val="3025"/>
                </a:lnSpc>
              </a:pP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siap merespons</a:t>
              </a:r>
            </a:p>
            <a:p>
              <a:pPr algn="l">
                <a:lnSpc>
                  <a:spcPts val="3025"/>
                </a:lnSpc>
              </a:pP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setelah beban kerja</a:t>
              </a:r>
            </a:p>
            <a:p>
              <a:pPr algn="l">
                <a:lnSpc>
                  <a:spcPts val="3025"/>
                </a:lnSpc>
              </a:pP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di awal minggu</a:t>
              </a:r>
            </a:p>
            <a:p>
              <a:pPr algn="l">
                <a:lnSpc>
                  <a:spcPts val="3025"/>
                </a:lnSpc>
              </a:pP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berkurang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2696" y="2693858"/>
            <a:ext cx="12212090" cy="69624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980" y="2318058"/>
            <a:ext cx="11289492" cy="72305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567" y="3083788"/>
            <a:ext cx="8771484" cy="642538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809" y="3135915"/>
            <a:ext cx="8434940" cy="634521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1312193"/>
            <a:ext cx="15959153" cy="130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Nasabah</a:t>
            </a:r>
            <a:r>
              <a:rPr lang="en-US" sz="52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2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berpendidikan</a:t>
            </a:r>
            <a:r>
              <a:rPr lang="en-US" sz="52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52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tinggi</a:t>
            </a:r>
            <a:r>
              <a:rPr lang="en-US" sz="52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52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dan </a:t>
            </a:r>
            <a:r>
              <a:rPr lang="en-US" sz="5200" b="1" i="1" dirty="0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single </a:t>
            </a: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menjadi</a:t>
            </a:r>
            <a:r>
              <a:rPr lang="en-US" sz="52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target </a:t>
            </a: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potensial</a:t>
            </a:r>
            <a:r>
              <a:rPr lang="en-US" sz="52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produk</a:t>
            </a:r>
            <a:r>
              <a:rPr lang="en-US" sz="52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deposito</a:t>
            </a:r>
            <a:r>
              <a:rPr lang="en-US" sz="52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berjangka</a:t>
            </a:r>
            <a:endParaRPr lang="en-US" sz="5200" dirty="0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239138" y="2925801"/>
            <a:ext cx="2776392" cy="333049"/>
            <a:chOff x="0" y="0"/>
            <a:chExt cx="3701856" cy="44406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44065" cy="44406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161925"/>
                <a:ext cx="660400" cy="574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97116" y="-36201"/>
              <a:ext cx="3004741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Kampanye berhasil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27211" y="2925801"/>
            <a:ext cx="3472159" cy="333049"/>
            <a:chOff x="0" y="0"/>
            <a:chExt cx="4629545" cy="44406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44065" cy="44406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E3D3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161925"/>
                <a:ext cx="660400" cy="574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96465" y="-36201"/>
              <a:ext cx="4033081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Kampanye tidak berhasil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07699" y="8791004"/>
            <a:ext cx="6078729" cy="694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799" b="1" i="1" dirty="0" err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Konversi</a:t>
            </a:r>
            <a:r>
              <a:rPr lang="en-US" sz="2799" b="1" i="1" dirty="0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 </a:t>
            </a:r>
            <a:r>
              <a:rPr lang="en-US" sz="2799" b="1" i="1" dirty="0" err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Berdasarkan</a:t>
            </a:r>
            <a:r>
              <a:rPr lang="en-US" sz="2799" b="1" i="1" dirty="0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 Tingkat Pendidikan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22036" y="8791004"/>
            <a:ext cx="6078729" cy="694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799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Konversi Berdasarkan Status Pernikahan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3. Analisis Data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902828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4390198" y="824093"/>
            <a:ext cx="601620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40970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1192193" y="2925801"/>
            <a:ext cx="2856668" cy="302260"/>
            <a:chOff x="0" y="0"/>
            <a:chExt cx="3808891" cy="403013"/>
          </a:xfrm>
        </p:grpSpPr>
        <p:sp>
          <p:nvSpPr>
            <p:cNvPr id="24" name="AutoShape 24"/>
            <p:cNvSpPr/>
            <p:nvPr/>
          </p:nvSpPr>
          <p:spPr>
            <a:xfrm>
              <a:off x="0" y="201507"/>
              <a:ext cx="969344" cy="0"/>
            </a:xfrm>
            <a:prstGeom prst="line">
              <a:avLst/>
            </a:prstGeom>
            <a:ln w="50800" cap="flat">
              <a:solidFill>
                <a:srgbClr val="3A855D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181975" y="-19050"/>
              <a:ext cx="2626916" cy="422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Tingkat Konversi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85022" y="3838827"/>
            <a:ext cx="1260145" cy="5183673"/>
            <a:chOff x="0" y="0"/>
            <a:chExt cx="292008" cy="120119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92008" cy="1201191"/>
            </a:xfrm>
            <a:custGeom>
              <a:avLst/>
              <a:gdLst/>
              <a:ahLst/>
              <a:cxnLst/>
              <a:rect l="l" t="t" r="r" b="b"/>
              <a:pathLst>
                <a:path w="292008" h="1201191">
                  <a:moveTo>
                    <a:pt x="0" y="0"/>
                  </a:moveTo>
                  <a:lnTo>
                    <a:pt x="292008" y="0"/>
                  </a:lnTo>
                  <a:lnTo>
                    <a:pt x="292008" y="1201191"/>
                  </a:lnTo>
                  <a:lnTo>
                    <a:pt x="0" y="12011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66675"/>
              <a:ext cx="292008" cy="1134516"/>
            </a:xfrm>
            <a:prstGeom prst="rect">
              <a:avLst/>
            </a:prstGeom>
          </p:spPr>
          <p:txBody>
            <a:bodyPr lIns="57738" tIns="57738" rIns="57738" bIns="57738" rtlCol="0" anchor="ctr"/>
            <a:lstStyle/>
            <a:p>
              <a:pPr algn="ctr">
                <a:lnSpc>
                  <a:spcPts val="1404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12326" y="3838827"/>
            <a:ext cx="1062342" cy="5183673"/>
            <a:chOff x="0" y="0"/>
            <a:chExt cx="246172" cy="120119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6172" cy="1201191"/>
            </a:xfrm>
            <a:custGeom>
              <a:avLst/>
              <a:gdLst/>
              <a:ahLst/>
              <a:cxnLst/>
              <a:rect l="l" t="t" r="r" b="b"/>
              <a:pathLst>
                <a:path w="246172" h="1201191">
                  <a:moveTo>
                    <a:pt x="0" y="0"/>
                  </a:moveTo>
                  <a:lnTo>
                    <a:pt x="246172" y="0"/>
                  </a:lnTo>
                  <a:lnTo>
                    <a:pt x="246172" y="1201191"/>
                  </a:lnTo>
                  <a:lnTo>
                    <a:pt x="0" y="120119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66675"/>
              <a:ext cx="246172" cy="1134516"/>
            </a:xfrm>
            <a:prstGeom prst="rect">
              <a:avLst/>
            </a:prstGeom>
          </p:spPr>
          <p:txBody>
            <a:bodyPr lIns="57738" tIns="57738" rIns="57738" bIns="57738" rtlCol="0" anchor="ctr"/>
            <a:lstStyle/>
            <a:p>
              <a:pPr algn="ctr">
                <a:lnSpc>
                  <a:spcPts val="1404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058903" y="4809644"/>
            <a:ext cx="68372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12%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655741" y="4994541"/>
            <a:ext cx="68372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12%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882785" y="5129012"/>
            <a:ext cx="68372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11%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395580" y="5515615"/>
            <a:ext cx="68372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9%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958800" y="6490526"/>
            <a:ext cx="68372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8%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83330" y="4383826"/>
            <a:ext cx="68372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14%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122036" y="4568723"/>
            <a:ext cx="86033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15%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357609" y="5274693"/>
            <a:ext cx="86033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11%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341050" y="5274693"/>
            <a:ext cx="86033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11%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82" y="2928222"/>
            <a:ext cx="9390071" cy="61737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206" y="2776800"/>
            <a:ext cx="10309194" cy="64170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903" y="3022682"/>
            <a:ext cx="9427421" cy="51709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239138" y="3021886"/>
            <a:ext cx="2776392" cy="333049"/>
            <a:chOff x="0" y="0"/>
            <a:chExt cx="3701856" cy="44406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44065" cy="44406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161925"/>
                <a:ext cx="660400" cy="574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97116" y="-36201"/>
              <a:ext cx="3004741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Kampanye berhasil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27211" y="3021886"/>
            <a:ext cx="3472159" cy="333049"/>
            <a:chOff x="0" y="0"/>
            <a:chExt cx="4629545" cy="44406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44065" cy="44406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E3D3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161925"/>
                <a:ext cx="660400" cy="574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96465" y="-36201"/>
              <a:ext cx="4033081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Kampanye tidak berhasil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192193" y="3021886"/>
            <a:ext cx="2856668" cy="302260"/>
            <a:chOff x="0" y="0"/>
            <a:chExt cx="3808891" cy="403013"/>
          </a:xfrm>
        </p:grpSpPr>
        <p:sp>
          <p:nvSpPr>
            <p:cNvPr id="16" name="AutoShape 16"/>
            <p:cNvSpPr/>
            <p:nvPr/>
          </p:nvSpPr>
          <p:spPr>
            <a:xfrm>
              <a:off x="0" y="201507"/>
              <a:ext cx="969344" cy="0"/>
            </a:xfrm>
            <a:prstGeom prst="line">
              <a:avLst/>
            </a:prstGeom>
            <a:ln w="50800" cap="flat">
              <a:solidFill>
                <a:srgbClr val="3A855D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181975" y="-19050"/>
              <a:ext cx="2626916" cy="422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Tingkat Konversi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902828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4390198" y="824093"/>
            <a:ext cx="601620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40970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028700" y="3700346"/>
            <a:ext cx="1370462" cy="4039076"/>
            <a:chOff x="0" y="0"/>
            <a:chExt cx="352390" cy="10385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2390" cy="1038578"/>
            </a:xfrm>
            <a:custGeom>
              <a:avLst/>
              <a:gdLst/>
              <a:ahLst/>
              <a:cxnLst/>
              <a:rect l="l" t="t" r="r" b="b"/>
              <a:pathLst>
                <a:path w="352390" h="1038578">
                  <a:moveTo>
                    <a:pt x="0" y="0"/>
                  </a:moveTo>
                  <a:lnTo>
                    <a:pt x="352390" y="0"/>
                  </a:lnTo>
                  <a:lnTo>
                    <a:pt x="352390" y="1038578"/>
                  </a:lnTo>
                  <a:lnTo>
                    <a:pt x="0" y="1038578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66675"/>
              <a:ext cx="352390" cy="97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93524" y="3700346"/>
            <a:ext cx="1337982" cy="4212291"/>
            <a:chOff x="0" y="0"/>
            <a:chExt cx="352390" cy="110941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2390" cy="1109410"/>
            </a:xfrm>
            <a:custGeom>
              <a:avLst/>
              <a:gdLst/>
              <a:ahLst/>
              <a:cxnLst/>
              <a:rect l="l" t="t" r="r" b="b"/>
              <a:pathLst>
                <a:path w="352390" h="1109410">
                  <a:moveTo>
                    <a:pt x="0" y="0"/>
                  </a:moveTo>
                  <a:lnTo>
                    <a:pt x="352390" y="0"/>
                  </a:lnTo>
                  <a:lnTo>
                    <a:pt x="352390" y="1109410"/>
                  </a:lnTo>
                  <a:lnTo>
                    <a:pt x="0" y="110941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66675"/>
              <a:ext cx="352390" cy="104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4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09700" y="1240329"/>
            <a:ext cx="15791065" cy="119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47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Nasabah</a:t>
            </a:r>
            <a:r>
              <a:rPr lang="en-US" sz="47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yang </a:t>
            </a:r>
            <a:r>
              <a:rPr lang="en-US" sz="47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pernah</a:t>
            </a:r>
            <a:r>
              <a:rPr lang="en-US" sz="47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47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dihubungi</a:t>
            </a:r>
            <a:r>
              <a:rPr lang="en-US" sz="47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47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sebelumnya</a:t>
            </a:r>
            <a:r>
              <a:rPr lang="en-US" sz="47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47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terutama</a:t>
            </a:r>
            <a:r>
              <a:rPr lang="en-US" sz="47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7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yang </a:t>
            </a:r>
            <a:r>
              <a:rPr lang="en-US" sz="47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pernah</a:t>
            </a:r>
            <a:r>
              <a:rPr lang="en-US" sz="47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47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konversi</a:t>
            </a:r>
            <a:r>
              <a:rPr lang="en-US" sz="47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47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cenderung</a:t>
            </a:r>
            <a:r>
              <a:rPr lang="en-US" sz="47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7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lebih</a:t>
            </a:r>
            <a:r>
              <a:rPr lang="en-US" sz="47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7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potensial</a:t>
            </a:r>
            <a:endParaRPr lang="en-US" sz="4700" dirty="0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506374" y="8563356"/>
            <a:ext cx="6078729" cy="694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799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Konversi Berdasarkan Pernah Tidaknya Dilakukan Kontak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41940" y="8563356"/>
            <a:ext cx="6078729" cy="694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799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Konversi Berdasarkan Hasil Kampanye Sebelumnya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3. Analisis Data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87220" y="5159553"/>
            <a:ext cx="1604327" cy="94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  <a:spcBef>
                <a:spcPct val="0"/>
              </a:spcBef>
            </a:pPr>
            <a:r>
              <a:rPr lang="en-US" sz="3217" b="1" spc="-263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9.63%</a:t>
            </a:r>
          </a:p>
          <a:p>
            <a:pPr algn="ctr">
              <a:lnSpc>
                <a:spcPts val="2927"/>
              </a:lnSpc>
              <a:spcBef>
                <a:spcPct val="0"/>
              </a:spcBef>
            </a:pPr>
            <a:r>
              <a:rPr lang="en-US" sz="2091" spc="-17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Conv Rate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37906" y="5159553"/>
            <a:ext cx="1604327" cy="94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  <a:spcBef>
                <a:spcPct val="0"/>
              </a:spcBef>
            </a:pPr>
            <a:r>
              <a:rPr lang="en-US" sz="3217" b="1" spc="-263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63.9%</a:t>
            </a:r>
          </a:p>
          <a:p>
            <a:pPr algn="ctr">
              <a:lnSpc>
                <a:spcPts val="2927"/>
              </a:lnSpc>
              <a:spcBef>
                <a:spcPct val="0"/>
              </a:spcBef>
            </a:pPr>
            <a:r>
              <a:rPr lang="en-US" sz="2091" spc="-17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Conv Rate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717306" y="5624213"/>
            <a:ext cx="86033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14%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20968" y="5859536"/>
            <a:ext cx="86033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9%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440585" y="3741625"/>
            <a:ext cx="860334" cy="49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65%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1502073"/>
            <a:ext cx="15791065" cy="130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52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Kondisi</a:t>
            </a:r>
            <a:r>
              <a:rPr lang="en-US" sz="52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52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ekonomi</a:t>
            </a:r>
            <a:r>
              <a:rPr lang="en-US" sz="52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yang </a:t>
            </a:r>
            <a:r>
              <a:rPr lang="en-US" sz="5200" b="1" dirty="0" err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lesu</a:t>
            </a:r>
            <a:r>
              <a:rPr lang="en-US" sz="5200" b="1" dirty="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memicu</a:t>
            </a:r>
            <a:r>
              <a:rPr lang="en-US" sz="52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minat</a:t>
            </a:r>
            <a:r>
              <a:rPr lang="en-US" sz="52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terhadap</a:t>
            </a:r>
            <a:r>
              <a:rPr lang="en-US" sz="52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produk</a:t>
            </a:r>
            <a:r>
              <a:rPr lang="en-US" sz="52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deposito</a:t>
            </a:r>
            <a:r>
              <a:rPr lang="en-US" sz="5200" dirty="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5200" dirty="0" err="1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berjangka</a:t>
            </a:r>
            <a:endParaRPr lang="en-US" sz="5200" dirty="0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2438" y="1810421"/>
            <a:ext cx="20261676" cy="94933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973" y="2059183"/>
            <a:ext cx="19010986" cy="8028684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902828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390198" y="824093"/>
            <a:ext cx="601620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40970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3. Analisis Data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718" y="3037354"/>
            <a:ext cx="1337982" cy="6220946"/>
            <a:chOff x="0" y="0"/>
            <a:chExt cx="352390" cy="16384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2390" cy="1638438"/>
            </a:xfrm>
            <a:custGeom>
              <a:avLst/>
              <a:gdLst/>
              <a:ahLst/>
              <a:cxnLst/>
              <a:rect l="l" t="t" r="r" b="b"/>
              <a:pathLst>
                <a:path w="352390" h="1638438">
                  <a:moveTo>
                    <a:pt x="0" y="0"/>
                  </a:moveTo>
                  <a:lnTo>
                    <a:pt x="352390" y="0"/>
                  </a:lnTo>
                  <a:lnTo>
                    <a:pt x="352390" y="1638438"/>
                  </a:lnTo>
                  <a:lnTo>
                    <a:pt x="0" y="1638438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66675"/>
              <a:ext cx="352390" cy="1571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21727" y="3037354"/>
            <a:ext cx="2776392" cy="333049"/>
            <a:chOff x="0" y="0"/>
            <a:chExt cx="3701856" cy="44406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44065" cy="44406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AE7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161925"/>
                <a:ext cx="660400" cy="574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697116" y="-36201"/>
              <a:ext cx="3004741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Tingkat Konversi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066604" y="3037354"/>
            <a:ext cx="4854671" cy="333049"/>
            <a:chOff x="0" y="0"/>
            <a:chExt cx="6472894" cy="44406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64255" cy="444065"/>
              <a:chOff x="0" y="0"/>
              <a:chExt cx="849756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4975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49756" h="812800">
                    <a:moveTo>
                      <a:pt x="424878" y="0"/>
                    </a:moveTo>
                    <a:cubicBezTo>
                      <a:pt x="190224" y="0"/>
                      <a:pt x="0" y="181951"/>
                      <a:pt x="0" y="406400"/>
                    </a:cubicBezTo>
                    <a:cubicBezTo>
                      <a:pt x="0" y="630849"/>
                      <a:pt x="190224" y="812800"/>
                      <a:pt x="424878" y="812800"/>
                    </a:cubicBezTo>
                    <a:cubicBezTo>
                      <a:pt x="659531" y="812800"/>
                      <a:pt x="849756" y="630849"/>
                      <a:pt x="849756" y="406400"/>
                    </a:cubicBezTo>
                    <a:cubicBezTo>
                      <a:pt x="849756" y="181951"/>
                      <a:pt x="659531" y="0"/>
                      <a:pt x="424878" y="0"/>
                    </a:cubicBezTo>
                    <a:close/>
                  </a:path>
                </a:pathLst>
              </a:custGeom>
              <a:solidFill>
                <a:srgbClr val="417DC3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9665" y="152400"/>
                <a:ext cx="690426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94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683039" y="-36201"/>
              <a:ext cx="5789855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Jumlah</a:t>
              </a:r>
              <a:r>
                <a:rPr lang="en-US" sz="2000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dan </a:t>
              </a:r>
              <a:r>
                <a:rPr lang="en-US" sz="2000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Pertumbuhan</a:t>
              </a:r>
              <a:r>
                <a:rPr lang="en-US" sz="2000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Pekerjaan</a:t>
              </a:r>
              <a:endParaRPr lang="en-US" sz="20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020489" y="3775242"/>
            <a:ext cx="860334" cy="49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DAAE7C"/>
                </a:solidFill>
                <a:latin typeface="Public Sans"/>
                <a:ea typeface="Public Sans"/>
                <a:cs typeface="Public Sans"/>
                <a:sym typeface="Public Sans"/>
              </a:rPr>
              <a:t>50%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78382" y="6918492"/>
            <a:ext cx="860334" cy="49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DAAE7C"/>
                </a:solidFill>
                <a:latin typeface="Public Sans"/>
                <a:ea typeface="Public Sans"/>
                <a:cs typeface="Public Sans"/>
                <a:sym typeface="Public Sans"/>
              </a:rPr>
              <a:t>21%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47064" y="6918492"/>
            <a:ext cx="860334" cy="49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DAAE7C"/>
                </a:solidFill>
                <a:latin typeface="Public Sans"/>
                <a:ea typeface="Public Sans"/>
                <a:cs typeface="Public Sans"/>
                <a:sym typeface="Public Sans"/>
              </a:rPr>
              <a:t>7%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43049" y="6565507"/>
            <a:ext cx="860334" cy="49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DAAE7C"/>
                </a:solidFill>
                <a:latin typeface="Public Sans"/>
                <a:ea typeface="Public Sans"/>
                <a:cs typeface="Public Sans"/>
                <a:sym typeface="Public Sans"/>
              </a:rPr>
              <a:t>11%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09799" y="6490434"/>
            <a:ext cx="860334" cy="49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DAAE7C"/>
                </a:solidFill>
                <a:latin typeface="Public Sans"/>
                <a:ea typeface="Public Sans"/>
                <a:cs typeface="Public Sans"/>
                <a:sym typeface="Public Sans"/>
              </a:rPr>
              <a:t>11%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51593" y="7700669"/>
            <a:ext cx="860334" cy="49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DAAE7C"/>
                </a:solidFill>
                <a:latin typeface="Public Sans"/>
                <a:ea typeface="Public Sans"/>
                <a:cs typeface="Public Sans"/>
                <a:sym typeface="Public Sans"/>
              </a:rPr>
              <a:t>11%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91534" y="4221243"/>
            <a:ext cx="860334" cy="49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DAAE7C"/>
                </a:solidFill>
                <a:latin typeface="Public Sans"/>
                <a:ea typeface="Public Sans"/>
                <a:cs typeface="Public Sans"/>
                <a:sym typeface="Public Sans"/>
              </a:rPr>
              <a:t>45%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37946" y="4288478"/>
            <a:ext cx="860334" cy="49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DAAE7C"/>
                </a:solidFill>
                <a:latin typeface="Public Sans"/>
                <a:ea typeface="Public Sans"/>
                <a:cs typeface="Public Sans"/>
                <a:sym typeface="Public Sans"/>
              </a:rPr>
              <a:t>44%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847578" y="3985919"/>
            <a:ext cx="860334" cy="49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DAAE7C"/>
                </a:solidFill>
                <a:latin typeface="Public Sans"/>
                <a:ea typeface="Public Sans"/>
                <a:cs typeface="Public Sans"/>
                <a:sym typeface="Public Sans"/>
              </a:rPr>
              <a:t>49%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06269" y="6683169"/>
            <a:ext cx="860334" cy="49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2841" spc="-232">
                <a:solidFill>
                  <a:srgbClr val="DAAE7C"/>
                </a:solidFill>
                <a:latin typeface="Public Sans"/>
                <a:ea typeface="Public Sans"/>
                <a:cs typeface="Public Sans"/>
                <a:sym typeface="Public Sans"/>
              </a:rPr>
              <a:t>10%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41877" y="6168053"/>
            <a:ext cx="1604327" cy="8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 b="1" spc="-206" dirty="0">
                <a:solidFill>
                  <a:srgbClr val="417DC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5.10 JT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-188" dirty="0">
                <a:solidFill>
                  <a:srgbClr val="417DC3"/>
                </a:solidFill>
                <a:latin typeface="Public Sans"/>
                <a:ea typeface="Public Sans"/>
                <a:cs typeface="Public Sans"/>
                <a:sym typeface="Public Sans"/>
              </a:rPr>
              <a:t>( -1.8 %)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08549" y="5796895"/>
            <a:ext cx="1604327" cy="8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 b="1" spc="-206">
                <a:solidFill>
                  <a:srgbClr val="417DC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5.10 JT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188">
                <a:solidFill>
                  <a:srgbClr val="417DC3"/>
                </a:solidFill>
                <a:latin typeface="Public Sans"/>
                <a:ea typeface="Public Sans"/>
                <a:cs typeface="Public Sans"/>
                <a:sym typeface="Public Sans"/>
              </a:rPr>
              <a:t>( -1.8 %)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72903" y="3876880"/>
            <a:ext cx="1604327" cy="8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 b="1" spc="-206" dirty="0">
                <a:solidFill>
                  <a:srgbClr val="417DC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5.19 JT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188" dirty="0">
                <a:solidFill>
                  <a:srgbClr val="417DC3"/>
                </a:solidFill>
                <a:latin typeface="Public Sans"/>
                <a:ea typeface="Public Sans"/>
                <a:cs typeface="Public Sans"/>
                <a:sym typeface="Public Sans"/>
              </a:rPr>
              <a:t>( 1.10 %)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840885" y="4437569"/>
            <a:ext cx="1604327" cy="8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 b="1" spc="-206">
                <a:solidFill>
                  <a:srgbClr val="417DC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5.23 JT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188">
                <a:solidFill>
                  <a:srgbClr val="417DC3"/>
                </a:solidFill>
                <a:latin typeface="Public Sans"/>
                <a:ea typeface="Public Sans"/>
                <a:cs typeface="Public Sans"/>
                <a:sym typeface="Public Sans"/>
              </a:rPr>
              <a:t>( 1.40 %)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19984" y="4437569"/>
            <a:ext cx="1604327" cy="8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 b="1" spc="-206">
                <a:solidFill>
                  <a:srgbClr val="417DC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5.23 JT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188">
                <a:solidFill>
                  <a:srgbClr val="417DC3"/>
                </a:solidFill>
                <a:latin typeface="Public Sans"/>
                <a:ea typeface="Public Sans"/>
                <a:cs typeface="Public Sans"/>
                <a:sym typeface="Public Sans"/>
              </a:rPr>
              <a:t>( 1.40 %)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19233" y="4437569"/>
            <a:ext cx="1604327" cy="8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 b="1" spc="-206">
                <a:solidFill>
                  <a:srgbClr val="417DC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5.23 JT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188">
                <a:solidFill>
                  <a:srgbClr val="417DC3"/>
                </a:solidFill>
                <a:latin typeface="Public Sans"/>
                <a:ea typeface="Public Sans"/>
                <a:cs typeface="Public Sans"/>
                <a:sym typeface="Public Sans"/>
              </a:rPr>
              <a:t>( 1.40 %)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018107" y="6816293"/>
            <a:ext cx="1604327" cy="8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 b="1" spc="-206">
                <a:solidFill>
                  <a:srgbClr val="417DC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4.96 JT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188">
                <a:solidFill>
                  <a:srgbClr val="417DC3"/>
                </a:solidFill>
                <a:latin typeface="Public Sans"/>
                <a:ea typeface="Public Sans"/>
                <a:cs typeface="Public Sans"/>
                <a:sym typeface="Public Sans"/>
              </a:rPr>
              <a:t>(- 1.10 %)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637239" y="7395982"/>
            <a:ext cx="1604327" cy="8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 b="1" spc="-206">
                <a:solidFill>
                  <a:srgbClr val="417DC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5.02 JT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188">
                <a:solidFill>
                  <a:srgbClr val="417DC3"/>
                </a:solidFill>
                <a:latin typeface="Public Sans"/>
                <a:ea typeface="Public Sans"/>
                <a:cs typeface="Public Sans"/>
                <a:sym typeface="Public Sans"/>
              </a:rPr>
              <a:t>(- 3.40 %)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535683" y="7236067"/>
            <a:ext cx="1604327" cy="8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 b="1" spc="-206">
                <a:solidFill>
                  <a:srgbClr val="417DC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5.02 JT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188">
                <a:solidFill>
                  <a:srgbClr val="417DC3"/>
                </a:solidFill>
                <a:latin typeface="Public Sans"/>
                <a:ea typeface="Public Sans"/>
                <a:cs typeface="Public Sans"/>
                <a:sym typeface="Public Sans"/>
              </a:rPr>
              <a:t>(-  3 %)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16552" y="3657987"/>
            <a:ext cx="1604327" cy="8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 b="1" spc="-206">
                <a:solidFill>
                  <a:srgbClr val="417DC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5.20 JT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188">
                <a:solidFill>
                  <a:srgbClr val="417DC3"/>
                </a:solidFill>
                <a:latin typeface="Public Sans"/>
                <a:ea typeface="Public Sans"/>
                <a:cs typeface="Public Sans"/>
                <a:sym typeface="Public Sans"/>
              </a:rPr>
              <a:t>(- 1.10 %)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2335230"/>
            <a:ext cx="15791065" cy="139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5600" b="1" spc="-459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Kondisi ekonomi yang lesu </a:t>
            </a:r>
            <a:r>
              <a:rPr lang="en-US" sz="5600" spc="-459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memicu minat terhadap produk deposito berjangka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09700" y="1612907"/>
            <a:ext cx="8261242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STEP 3: ANALISIS DATA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225" y="2348144"/>
            <a:ext cx="18923988" cy="59585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707" y="6134342"/>
            <a:ext cx="19420590" cy="50993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40" y="3251419"/>
            <a:ext cx="18235216" cy="45426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86" y="6248329"/>
            <a:ext cx="18235216" cy="454269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430774" y="3925143"/>
            <a:ext cx="2776392" cy="350357"/>
            <a:chOff x="0" y="0"/>
            <a:chExt cx="3701856" cy="46714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44065" cy="44406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AAE7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161925"/>
                <a:ext cx="660400" cy="574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697116" y="-36201"/>
              <a:ext cx="3004741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Tingkat konversi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6196" y="1351924"/>
            <a:ext cx="14395608" cy="7583153"/>
            <a:chOff x="0" y="0"/>
            <a:chExt cx="3791436" cy="1997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830412" y="2730870"/>
            <a:ext cx="10627176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Executive Summary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5752" y="4476750"/>
            <a:ext cx="10516495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Kampanye telemarketing produk deposito Bank Portugal A dinilai </a:t>
            </a:r>
            <a:r>
              <a:rPr lang="en-US" sz="1999" b="1" spc="119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kurang efektif dalam menyasar target nasabah</a:t>
            </a:r>
            <a:r>
              <a:rPr lang="en-US" sz="1999" spc="119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. Karena terbatasnya anggaran pemasaran, hal ini harus ditangani. Tim Analisis Data Bank A menganalisis data historis berdasarkan</a:t>
            </a:r>
            <a:r>
              <a:rPr lang="en-US" sz="1999" b="1" spc="119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profil nasabah, pendekatan </a:t>
            </a:r>
            <a:r>
              <a:rPr lang="en-US" sz="1999" b="1" i="1" spc="119">
                <a:solidFill>
                  <a:srgbClr val="F1F0EC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marketing</a:t>
            </a:r>
            <a:r>
              <a:rPr lang="en-US" sz="1999" b="1" spc="119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, dan kondisi ekonomi eksternal</a:t>
            </a:r>
            <a:r>
              <a:rPr lang="en-US" sz="1999" spc="119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, kemudian mengembangkan dan menguji 14 model machine learning untuk memprediksi konversi nasabah. Dari analisis tersebut, ditemukan bahwa model </a:t>
            </a:r>
            <a:r>
              <a:rPr lang="en-US" sz="1999" b="1" spc="119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logistic regression dengan </a:t>
            </a:r>
            <a:r>
              <a:rPr lang="en-US" sz="1999" b="1" i="1" spc="119">
                <a:solidFill>
                  <a:srgbClr val="F1F0EC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simple imputer</a:t>
            </a:r>
            <a:r>
              <a:rPr lang="en-US" sz="1999" b="1" spc="119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1999" spc="119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adalah yang terbaik karena bisa meningkatkan conversion rate dari 6.43%~50% hingga menjadi </a:t>
            </a:r>
            <a:r>
              <a:rPr lang="en-US" sz="1999" b="1" spc="119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74.82%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2430284"/>
            <a:ext cx="8229159" cy="315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Tahap-tahap Modeling yang Dilakukan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61239" y="1170261"/>
            <a:ext cx="6998061" cy="2561528"/>
            <a:chOff x="0" y="0"/>
            <a:chExt cx="2342659" cy="857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767897" y="1966203"/>
            <a:ext cx="1578952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01.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61239" y="3862348"/>
            <a:ext cx="6998061" cy="2561528"/>
            <a:chOff x="0" y="0"/>
            <a:chExt cx="2342659" cy="8574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61239" y="6557226"/>
            <a:ext cx="6998061" cy="2561528"/>
            <a:chOff x="0" y="0"/>
            <a:chExt cx="2342659" cy="8574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767897" y="4635817"/>
            <a:ext cx="1578952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67897" y="7353167"/>
            <a:ext cx="1578952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000" spc="-738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80858" y="1504512"/>
            <a:ext cx="413212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49"/>
              </a:lnSpc>
              <a:spcBef>
                <a:spcPct val="0"/>
              </a:spcBef>
            </a:pPr>
            <a:r>
              <a:rPr lang="en-US" sz="2999" b="1" spc="179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Penyiapan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80858" y="4150042"/>
            <a:ext cx="413212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50"/>
              </a:lnSpc>
              <a:spcBef>
                <a:spcPct val="0"/>
              </a:spcBef>
            </a:pPr>
            <a:r>
              <a:rPr lang="en-US" sz="3000" b="1" spc="179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Penyiapan Fitur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80858" y="6867392"/>
            <a:ext cx="413212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0"/>
              </a:lnSpc>
              <a:spcBef>
                <a:spcPct val="0"/>
              </a:spcBef>
            </a:pPr>
            <a:r>
              <a:rPr lang="en-US" sz="3000" b="1" spc="179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Eksperimen &amp; Perbandingan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9700" y="1612907"/>
            <a:ext cx="8261242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STEP 4:  MODELING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80858" y="2184539"/>
            <a:ext cx="4132127" cy="121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Data dibersihkan lagi dari kolom yang tidak cocok, duplikat, nilai-nilai saling terkait, dan nilai langka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80858" y="4813339"/>
            <a:ext cx="4132127" cy="121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Fitur di-</a:t>
            </a:r>
            <a:r>
              <a:rPr lang="en-US" sz="1800" i="1" spc="107">
                <a:solidFill>
                  <a:srgbClr val="F1F0EC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split</a:t>
            </a:r>
            <a:r>
              <a:rPr lang="en-US" sz="1800" spc="10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, kemudian melakukan encoding dan scaling untuk diproses oleh model </a:t>
            </a:r>
            <a:r>
              <a:rPr lang="en-US" sz="1800" i="1" spc="107">
                <a:solidFill>
                  <a:srgbClr val="F1F0EC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machine learning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80858" y="8000867"/>
            <a:ext cx="4411716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14 model </a:t>
            </a:r>
            <a:r>
              <a:rPr lang="en-US" sz="1800" i="1" spc="107">
                <a:solidFill>
                  <a:srgbClr val="F1F0EC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machine learning </a:t>
            </a:r>
            <a:r>
              <a:rPr lang="en-US" sz="1800" spc="107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sebagai perbandingan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700" y="2394529"/>
            <a:ext cx="6245625" cy="1007190"/>
            <a:chOff x="0" y="0"/>
            <a:chExt cx="8327500" cy="134292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327500" cy="1342920"/>
              <a:chOff x="0" y="0"/>
              <a:chExt cx="1667145" cy="26884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667145" cy="268849"/>
              </a:xfrm>
              <a:custGeom>
                <a:avLst/>
                <a:gdLst/>
                <a:ahLst/>
                <a:cxnLst/>
                <a:rect l="l" t="t" r="r" b="b"/>
                <a:pathLst>
                  <a:path w="1667145" h="268849">
                    <a:moveTo>
                      <a:pt x="62376" y="0"/>
                    </a:moveTo>
                    <a:lnTo>
                      <a:pt x="1604769" y="0"/>
                    </a:lnTo>
                    <a:cubicBezTo>
                      <a:pt x="1621312" y="0"/>
                      <a:pt x="1637178" y="6572"/>
                      <a:pt x="1648876" y="18270"/>
                    </a:cubicBezTo>
                    <a:cubicBezTo>
                      <a:pt x="1660574" y="29967"/>
                      <a:pt x="1667145" y="45833"/>
                      <a:pt x="1667145" y="62376"/>
                    </a:cubicBezTo>
                    <a:lnTo>
                      <a:pt x="1667145" y="206473"/>
                    </a:lnTo>
                    <a:cubicBezTo>
                      <a:pt x="1667145" y="240922"/>
                      <a:pt x="1639219" y="268849"/>
                      <a:pt x="1604769" y="268849"/>
                    </a:cubicBezTo>
                    <a:lnTo>
                      <a:pt x="62376" y="268849"/>
                    </a:lnTo>
                    <a:cubicBezTo>
                      <a:pt x="45833" y="268849"/>
                      <a:pt x="29967" y="262277"/>
                      <a:pt x="18270" y="250580"/>
                    </a:cubicBezTo>
                    <a:cubicBezTo>
                      <a:pt x="6572" y="238882"/>
                      <a:pt x="0" y="223016"/>
                      <a:pt x="0" y="206473"/>
                    </a:cubicBezTo>
                    <a:lnTo>
                      <a:pt x="0" y="62376"/>
                    </a:lnTo>
                    <a:cubicBezTo>
                      <a:pt x="0" y="45833"/>
                      <a:pt x="6572" y="29967"/>
                      <a:pt x="18270" y="18270"/>
                    </a:cubicBezTo>
                    <a:cubicBezTo>
                      <a:pt x="29967" y="6572"/>
                      <a:pt x="45833" y="0"/>
                      <a:pt x="6237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9525"/>
                <a:ext cx="1667145" cy="278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992"/>
                  </a:lnSpc>
                </a:pPr>
                <a:r>
                  <a:rPr lang="en-US" sz="3299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   Penyiapan Data</a:t>
                </a: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63399" y="208779"/>
              <a:ext cx="978085" cy="925362"/>
              <a:chOff x="0" y="0"/>
              <a:chExt cx="859109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5910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12800">
                    <a:moveTo>
                      <a:pt x="429555" y="0"/>
                    </a:moveTo>
                    <a:cubicBezTo>
                      <a:pt x="192318" y="0"/>
                      <a:pt x="0" y="181951"/>
                      <a:pt x="0" y="406400"/>
                    </a:cubicBezTo>
                    <a:cubicBezTo>
                      <a:pt x="0" y="630849"/>
                      <a:pt x="192318" y="812800"/>
                      <a:pt x="429555" y="812800"/>
                    </a:cubicBezTo>
                    <a:cubicBezTo>
                      <a:pt x="666791" y="812800"/>
                      <a:pt x="859109" y="630849"/>
                      <a:pt x="859109" y="406400"/>
                    </a:cubicBezTo>
                    <a:cubicBezTo>
                      <a:pt x="859109" y="181951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80541" y="152400"/>
                <a:ext cx="698026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6"/>
                  </a:lnSpc>
                </a:pPr>
                <a:r>
                  <a:rPr lang="en-US" sz="1800" spc="-147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409700" y="3668418"/>
            <a:ext cx="14346895" cy="570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Penanganan baris dan kolom:</a:t>
            </a:r>
          </a:p>
          <a:p>
            <a:pPr algn="l">
              <a:lnSpc>
                <a:spcPts val="4530"/>
              </a:lnSpc>
            </a:pPr>
            <a:endParaRPr lang="en-US" sz="3000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Durasi →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baru dapat diketahui setelah kampanye dilangsungkan (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leakage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)</a:t>
            </a:r>
          </a:p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Jarak hari terakhir dihubungi →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mayoritas datanya bukan angka valid, melainkan kode (999)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→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diganti kolom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pernah dikontak (biner)</a:t>
            </a:r>
          </a:p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Suku bunga antarbank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dan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tingkat perubahan jumlah pekerja →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saling terkait sehingga 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redundant</a:t>
            </a:r>
          </a:p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Drop Data duplikat (1.793 baris)</a:t>
            </a:r>
          </a:p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Data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nasabah tidak berpendidikan formal → nilai langka (&lt; 1%)</a:t>
            </a:r>
          </a:p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Nasabah dengan kredit macet → 99.99% No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001000" y="2394529"/>
            <a:ext cx="10632675" cy="6001304"/>
          </a:xfrm>
          <a:prstGeom prst="line">
            <a:avLst/>
          </a:prstGeom>
          <a:ln w="38100" cap="flat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902828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4390198" y="824093"/>
            <a:ext cx="601620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40970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4. Modeling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560853" y="2861592"/>
            <a:ext cx="18848853" cy="6075935"/>
          </a:xfrm>
          <a:prstGeom prst="line">
            <a:avLst/>
          </a:prstGeom>
          <a:ln w="38100" cap="flat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8414882"/>
            <a:ext cx="6245625" cy="1007190"/>
            <a:chOff x="0" y="0"/>
            <a:chExt cx="8327500" cy="13429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327500" cy="1342920"/>
              <a:chOff x="0" y="0"/>
              <a:chExt cx="1667145" cy="26884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67145" cy="268849"/>
              </a:xfrm>
              <a:custGeom>
                <a:avLst/>
                <a:gdLst/>
                <a:ahLst/>
                <a:cxnLst/>
                <a:rect l="l" t="t" r="r" b="b"/>
                <a:pathLst>
                  <a:path w="1667145" h="268849">
                    <a:moveTo>
                      <a:pt x="62376" y="0"/>
                    </a:moveTo>
                    <a:lnTo>
                      <a:pt x="1604769" y="0"/>
                    </a:lnTo>
                    <a:cubicBezTo>
                      <a:pt x="1621312" y="0"/>
                      <a:pt x="1637178" y="6572"/>
                      <a:pt x="1648876" y="18270"/>
                    </a:cubicBezTo>
                    <a:cubicBezTo>
                      <a:pt x="1660574" y="29967"/>
                      <a:pt x="1667145" y="45833"/>
                      <a:pt x="1667145" y="62376"/>
                    </a:cubicBezTo>
                    <a:lnTo>
                      <a:pt x="1667145" y="206473"/>
                    </a:lnTo>
                    <a:cubicBezTo>
                      <a:pt x="1667145" y="240922"/>
                      <a:pt x="1639219" y="268849"/>
                      <a:pt x="1604769" y="268849"/>
                    </a:cubicBezTo>
                    <a:lnTo>
                      <a:pt x="62376" y="268849"/>
                    </a:lnTo>
                    <a:cubicBezTo>
                      <a:pt x="45833" y="268849"/>
                      <a:pt x="29967" y="262277"/>
                      <a:pt x="18270" y="250580"/>
                    </a:cubicBezTo>
                    <a:cubicBezTo>
                      <a:pt x="6572" y="238882"/>
                      <a:pt x="0" y="223016"/>
                      <a:pt x="0" y="206473"/>
                    </a:cubicBezTo>
                    <a:lnTo>
                      <a:pt x="0" y="62376"/>
                    </a:lnTo>
                    <a:cubicBezTo>
                      <a:pt x="0" y="45833"/>
                      <a:pt x="6572" y="29967"/>
                      <a:pt x="18270" y="18270"/>
                    </a:cubicBezTo>
                    <a:cubicBezTo>
                      <a:pt x="29967" y="6572"/>
                      <a:pt x="45833" y="0"/>
                      <a:pt x="6237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9525"/>
                <a:ext cx="1667145" cy="278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992"/>
                  </a:lnSpc>
                </a:pPr>
                <a:r>
                  <a:rPr lang="en-US" sz="3299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   Penyiapan Fitur</a:t>
                </a: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63399" y="208779"/>
              <a:ext cx="978085" cy="925362"/>
              <a:chOff x="0" y="0"/>
              <a:chExt cx="859109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5910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12800">
                    <a:moveTo>
                      <a:pt x="429555" y="0"/>
                    </a:moveTo>
                    <a:cubicBezTo>
                      <a:pt x="192318" y="0"/>
                      <a:pt x="0" y="181951"/>
                      <a:pt x="0" y="406400"/>
                    </a:cubicBezTo>
                    <a:cubicBezTo>
                      <a:pt x="0" y="630849"/>
                      <a:pt x="192318" y="812800"/>
                      <a:pt x="429555" y="812800"/>
                    </a:cubicBezTo>
                    <a:cubicBezTo>
                      <a:pt x="666791" y="812800"/>
                      <a:pt x="859109" y="630849"/>
                      <a:pt x="859109" y="406400"/>
                    </a:cubicBezTo>
                    <a:cubicBezTo>
                      <a:pt x="859109" y="181951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80541" y="152400"/>
                <a:ext cx="698026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6"/>
                  </a:lnSpc>
                </a:pPr>
                <a:r>
                  <a:rPr lang="en-US" sz="1800" spc="-147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1409700" y="2240280"/>
            <a:ext cx="14346895" cy="1701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Menetapkan kolom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hasil kampanye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sebagai target</a:t>
            </a:r>
          </a:p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Encoding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fitur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(kategorikal → numerik):</a:t>
            </a:r>
          </a:p>
          <a:p>
            <a:pPr algn="l">
              <a:lnSpc>
                <a:spcPts val="4530"/>
              </a:lnSpc>
            </a:pPr>
            <a:endParaRPr lang="en-US" sz="3000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2103305" y="3752975"/>
          <a:ext cx="13653290" cy="2939542"/>
        </p:xfrm>
        <a:graphic>
          <a:graphicData uri="http://schemas.openxmlformats.org/drawingml/2006/table">
            <a:tbl>
              <a:tblPr/>
              <a:tblGrid>
                <a:gridCol w="3207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5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0189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1F0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Teknik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1F0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Kolom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789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 i="1">
                          <a:solidFill>
                            <a:srgbClr val="000000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One-hot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Pekerjaan, status pernikahan, pinjaman rumah, pinjaman pribadi, jumlah kontak, hasil kampanye sebelumnya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565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Ordinal (dengan urutan)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Tingkat pendidikan, bulan kontak, hari kontak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409700" y="6911592"/>
            <a:ext cx="14346895" cy="112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Scaling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fitur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menggunakan </a:t>
            </a:r>
            <a:r>
              <a:rPr lang="en-US" sz="3000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robust scaler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karena adanya 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outlier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yang dipertahankan dan data tidak ada yang berdistribusi normal.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902828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4390198" y="824093"/>
            <a:ext cx="601620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40970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4. Modeling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4292" y="2861592"/>
            <a:ext cx="2003992" cy="0"/>
          </a:xfrm>
          <a:prstGeom prst="line">
            <a:avLst/>
          </a:prstGeom>
          <a:ln w="38100" cap="flat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409700" y="2357997"/>
            <a:ext cx="8558933" cy="1007190"/>
            <a:chOff x="0" y="0"/>
            <a:chExt cx="2284637" cy="268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84637" cy="268849"/>
            </a:xfrm>
            <a:custGeom>
              <a:avLst/>
              <a:gdLst/>
              <a:ahLst/>
              <a:cxnLst/>
              <a:rect l="l" t="t" r="r" b="b"/>
              <a:pathLst>
                <a:path w="2284637" h="268849">
                  <a:moveTo>
                    <a:pt x="46132" y="0"/>
                  </a:moveTo>
                  <a:lnTo>
                    <a:pt x="2238505" y="0"/>
                  </a:lnTo>
                  <a:cubicBezTo>
                    <a:pt x="2250740" y="0"/>
                    <a:pt x="2262474" y="4860"/>
                    <a:pt x="2271125" y="13512"/>
                  </a:cubicBezTo>
                  <a:cubicBezTo>
                    <a:pt x="2279777" y="22163"/>
                    <a:pt x="2284637" y="33897"/>
                    <a:pt x="2284637" y="46132"/>
                  </a:cubicBezTo>
                  <a:lnTo>
                    <a:pt x="2284637" y="222718"/>
                  </a:lnTo>
                  <a:cubicBezTo>
                    <a:pt x="2284637" y="248195"/>
                    <a:pt x="2263983" y="268849"/>
                    <a:pt x="2238505" y="268849"/>
                  </a:cubicBezTo>
                  <a:lnTo>
                    <a:pt x="46132" y="268849"/>
                  </a:lnTo>
                  <a:cubicBezTo>
                    <a:pt x="33897" y="268849"/>
                    <a:pt x="22163" y="263989"/>
                    <a:pt x="13512" y="255338"/>
                  </a:cubicBezTo>
                  <a:cubicBezTo>
                    <a:pt x="4860" y="246686"/>
                    <a:pt x="0" y="234952"/>
                    <a:pt x="0" y="222718"/>
                  </a:cubicBezTo>
                  <a:lnTo>
                    <a:pt x="0" y="46132"/>
                  </a:lnTo>
                  <a:cubicBezTo>
                    <a:pt x="0" y="33897"/>
                    <a:pt x="4860" y="22163"/>
                    <a:pt x="13512" y="13512"/>
                  </a:cubicBezTo>
                  <a:cubicBezTo>
                    <a:pt x="22163" y="4860"/>
                    <a:pt x="33897" y="0"/>
                    <a:pt x="4613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284637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Eksperimen &amp; Perbandingan Model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7249" y="2514581"/>
            <a:ext cx="733563" cy="694022"/>
            <a:chOff x="0" y="0"/>
            <a:chExt cx="85910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spc="-147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974031" y="4637726"/>
          <a:ext cx="15285269" cy="3819525"/>
        </p:xfrm>
        <a:graphic>
          <a:graphicData uri="http://schemas.openxmlformats.org/drawingml/2006/table">
            <a:tbl>
              <a:tblPr/>
              <a:tblGrid>
                <a:gridCol w="3058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6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0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933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1F0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Menangani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1F0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Teknik Eksperimen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1F0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Kesimpulan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095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Nilai hilang (</a:t>
                      </a:r>
                      <a:r>
                        <a:rPr lang="en-US" sz="1700" i="1">
                          <a:solidFill>
                            <a:srgbClr val="000000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missing value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marL="367031" lvl="1" indent="-183515" algn="l">
                        <a:lnSpc>
                          <a:spcPts val="2380"/>
                        </a:lnSpc>
                        <a:buAutoNum type="arabicPeriod"/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Menghapus semua nilai hilang</a:t>
                      </a:r>
                      <a:endParaRPr lang="en-US" sz="1100"/>
                    </a:p>
                    <a:p>
                      <a:pPr marL="367031" lvl="1" indent="-183515" algn="l">
                        <a:lnSpc>
                          <a:spcPts val="2380"/>
                        </a:lnSpc>
                        <a:buAutoNum type="arabicPeriod"/>
                      </a:pPr>
                      <a:r>
                        <a:rPr lang="en-US" sz="1700" i="1">
                          <a:solidFill>
                            <a:srgbClr val="000000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Simple imputer →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diisi</a:t>
                      </a:r>
                      <a:r>
                        <a:rPr lang="en-US" sz="1700" i="1">
                          <a:solidFill>
                            <a:srgbClr val="000000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menggunakan modus</a:t>
                      </a:r>
                    </a:p>
                    <a:p>
                      <a:pPr marL="367031" lvl="1" indent="-183515" algn="l">
                        <a:lnSpc>
                          <a:spcPts val="2380"/>
                        </a:lnSpc>
                        <a:buAutoNum type="arabicPeriod"/>
                      </a:pPr>
                      <a:r>
                        <a:rPr lang="en-US" sz="1700" i="1">
                          <a:solidFill>
                            <a:srgbClr val="000000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Iterative imputer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→ diisi menggunakan prediksi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 b="1" i="1">
                          <a:solidFill>
                            <a:srgbClr val="3A855D"/>
                          </a:solidFill>
                          <a:latin typeface="Public Sans Bold Italics"/>
                          <a:ea typeface="Public Sans Bold Italics"/>
                          <a:cs typeface="Public Sans Bold Italics"/>
                          <a:sym typeface="Public Sans Bold Italics"/>
                        </a:rPr>
                        <a:t>Simple imputer</a:t>
                      </a:r>
                      <a:r>
                        <a:rPr lang="en-US" sz="1700" i="1">
                          <a:solidFill>
                            <a:srgbClr val="3A855D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 </a:t>
                      </a:r>
                      <a:r>
                        <a:rPr lang="en-US" sz="1700">
                          <a:solidFill>
                            <a:srgbClr val="3A855D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paling meningkatkan performa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0095"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Imbalans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marL="367031" lvl="1" indent="-183515" algn="l">
                        <a:lnSpc>
                          <a:spcPts val="2380"/>
                        </a:lnSpc>
                        <a:buAutoNum type="arabicPeriod"/>
                        <a:defRPr/>
                      </a:pPr>
                      <a:r>
                        <a:rPr lang="en-US" sz="1700" i="1">
                          <a:solidFill>
                            <a:srgbClr val="000000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Oversampling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(mengisi kelas minoritas)</a:t>
                      </a:r>
                      <a:endParaRPr lang="en-US" sz="1100"/>
                    </a:p>
                    <a:p>
                      <a:pPr marL="367031" lvl="1" indent="-183515" algn="l">
                        <a:lnSpc>
                          <a:spcPts val="2380"/>
                        </a:lnSpc>
                        <a:buAutoNum type="arabicPeriod"/>
                      </a:pPr>
                      <a:r>
                        <a:rPr lang="en-US" sz="1700" i="1">
                          <a:solidFill>
                            <a:srgbClr val="000000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Undersampling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(mengurangi kelas mayoritas)</a:t>
                      </a:r>
                    </a:p>
                    <a:p>
                      <a:pPr marL="367031" lvl="1" indent="-183515" algn="l">
                        <a:lnSpc>
                          <a:spcPts val="2380"/>
                        </a:lnSpc>
                        <a:buAutoNum type="arabicPeriod"/>
                      </a:pPr>
                      <a:r>
                        <a:rPr lang="en-US" sz="1700" i="1">
                          <a:solidFill>
                            <a:srgbClr val="000000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Hybrid sampling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(gabungan </a:t>
                      </a:r>
                      <a:r>
                        <a:rPr lang="en-US" sz="1700" i="1">
                          <a:solidFill>
                            <a:srgbClr val="000000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over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dan </a:t>
                      </a:r>
                      <a:r>
                        <a:rPr lang="en-US" sz="1700" i="1">
                          <a:solidFill>
                            <a:srgbClr val="000000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undersampling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)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3A855D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Semua teknik penanganan imbalans data </a:t>
                      </a:r>
                      <a:r>
                        <a:rPr lang="en-US" sz="1700" b="1">
                          <a:solidFill>
                            <a:srgbClr val="3A855D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tidak meningkatkan performa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6920960" y="5868915"/>
            <a:ext cx="676681" cy="676681"/>
          </a:xfrm>
          <a:custGeom>
            <a:avLst/>
            <a:gdLst/>
            <a:ahLst/>
            <a:cxnLst/>
            <a:rect l="l" t="t" r="r" b="b"/>
            <a:pathLst>
              <a:path w="676681" h="676681">
                <a:moveTo>
                  <a:pt x="0" y="0"/>
                </a:moveTo>
                <a:lnTo>
                  <a:pt x="676680" y="0"/>
                </a:lnTo>
                <a:lnTo>
                  <a:pt x="676680" y="676681"/>
                </a:lnTo>
                <a:lnTo>
                  <a:pt x="0" y="67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52255" y="7460801"/>
            <a:ext cx="614090" cy="614090"/>
          </a:xfrm>
          <a:custGeom>
            <a:avLst/>
            <a:gdLst/>
            <a:ahLst/>
            <a:cxnLst/>
            <a:rect l="l" t="t" r="r" b="b"/>
            <a:pathLst>
              <a:path w="614090" h="614090">
                <a:moveTo>
                  <a:pt x="0" y="0"/>
                </a:moveTo>
                <a:lnTo>
                  <a:pt x="614090" y="0"/>
                </a:lnTo>
                <a:lnTo>
                  <a:pt x="614090" y="614090"/>
                </a:lnTo>
                <a:lnTo>
                  <a:pt x="0" y="614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09700" y="3746187"/>
            <a:ext cx="14346895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Eksperimen yang dilakukan: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902828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4390198" y="824093"/>
            <a:ext cx="601620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40970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4. Modeling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94292" y="2861592"/>
            <a:ext cx="2003992" cy="0"/>
          </a:xfrm>
          <a:prstGeom prst="line">
            <a:avLst/>
          </a:prstGeom>
          <a:ln w="38100" cap="flat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409700" y="2357997"/>
            <a:ext cx="8558933" cy="1007190"/>
            <a:chOff x="0" y="0"/>
            <a:chExt cx="2284637" cy="268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84637" cy="268849"/>
            </a:xfrm>
            <a:custGeom>
              <a:avLst/>
              <a:gdLst/>
              <a:ahLst/>
              <a:cxnLst/>
              <a:rect l="l" t="t" r="r" b="b"/>
              <a:pathLst>
                <a:path w="2284637" h="268849">
                  <a:moveTo>
                    <a:pt x="46132" y="0"/>
                  </a:moveTo>
                  <a:lnTo>
                    <a:pt x="2238505" y="0"/>
                  </a:lnTo>
                  <a:cubicBezTo>
                    <a:pt x="2250740" y="0"/>
                    <a:pt x="2262474" y="4860"/>
                    <a:pt x="2271125" y="13512"/>
                  </a:cubicBezTo>
                  <a:cubicBezTo>
                    <a:pt x="2279777" y="22163"/>
                    <a:pt x="2284637" y="33897"/>
                    <a:pt x="2284637" y="46132"/>
                  </a:cubicBezTo>
                  <a:lnTo>
                    <a:pt x="2284637" y="222718"/>
                  </a:lnTo>
                  <a:cubicBezTo>
                    <a:pt x="2284637" y="248195"/>
                    <a:pt x="2263983" y="268849"/>
                    <a:pt x="2238505" y="268849"/>
                  </a:cubicBezTo>
                  <a:lnTo>
                    <a:pt x="46132" y="268849"/>
                  </a:lnTo>
                  <a:cubicBezTo>
                    <a:pt x="33897" y="268849"/>
                    <a:pt x="22163" y="263989"/>
                    <a:pt x="13512" y="255338"/>
                  </a:cubicBezTo>
                  <a:cubicBezTo>
                    <a:pt x="4860" y="246686"/>
                    <a:pt x="0" y="234952"/>
                    <a:pt x="0" y="222718"/>
                  </a:cubicBezTo>
                  <a:lnTo>
                    <a:pt x="0" y="46132"/>
                  </a:lnTo>
                  <a:cubicBezTo>
                    <a:pt x="0" y="33897"/>
                    <a:pt x="4860" y="22163"/>
                    <a:pt x="13512" y="13512"/>
                  </a:cubicBezTo>
                  <a:cubicBezTo>
                    <a:pt x="22163" y="4860"/>
                    <a:pt x="33897" y="0"/>
                    <a:pt x="4613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284637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Eksperimen &amp; Perbandingan Model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7249" y="2514581"/>
            <a:ext cx="733563" cy="694022"/>
            <a:chOff x="0" y="0"/>
            <a:chExt cx="85910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spc="-147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09700" y="3746187"/>
            <a:ext cx="14346895" cy="227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Metrik penilaian: </a:t>
            </a:r>
            <a:r>
              <a:rPr lang="en-US" sz="3000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PRECISION</a:t>
            </a:r>
          </a:p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       →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Ketepatan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dalam memprediksi nasabah yang benar-benar tertarik</a:t>
            </a:r>
          </a:p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       → Sesuai dengan 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approach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penelitian yaitu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menekan biaya marketing &amp;</a:t>
            </a:r>
          </a:p>
          <a:p>
            <a:pPr algn="l">
              <a:lnSpc>
                <a:spcPts val="4530"/>
              </a:lnSpc>
            </a:pP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            meningkatkan konversi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9700" y="6078093"/>
            <a:ext cx="14346895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Hasil eksperimen &amp; perbandingan 14 model: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974031" y="6969633"/>
            <a:ext cx="10338769" cy="1007190"/>
            <a:chOff x="0" y="0"/>
            <a:chExt cx="2759729" cy="2688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59729" cy="268849"/>
            </a:xfrm>
            <a:custGeom>
              <a:avLst/>
              <a:gdLst/>
              <a:ahLst/>
              <a:cxnLst/>
              <a:rect l="l" t="t" r="r" b="b"/>
              <a:pathLst>
                <a:path w="2759729" h="268849">
                  <a:moveTo>
                    <a:pt x="38190" y="0"/>
                  </a:moveTo>
                  <a:lnTo>
                    <a:pt x="2721539" y="0"/>
                  </a:lnTo>
                  <a:cubicBezTo>
                    <a:pt x="2742631" y="0"/>
                    <a:pt x="2759729" y="17098"/>
                    <a:pt x="2759729" y="38190"/>
                  </a:cubicBezTo>
                  <a:lnTo>
                    <a:pt x="2759729" y="230659"/>
                  </a:lnTo>
                  <a:cubicBezTo>
                    <a:pt x="2759729" y="240788"/>
                    <a:pt x="2755705" y="250502"/>
                    <a:pt x="2748543" y="257664"/>
                  </a:cubicBezTo>
                  <a:cubicBezTo>
                    <a:pt x="2741381" y="264826"/>
                    <a:pt x="2731667" y="268849"/>
                    <a:pt x="2721539" y="268849"/>
                  </a:cubicBezTo>
                  <a:lnTo>
                    <a:pt x="38190" y="268849"/>
                  </a:lnTo>
                  <a:cubicBezTo>
                    <a:pt x="28061" y="268849"/>
                    <a:pt x="18348" y="264826"/>
                    <a:pt x="11186" y="257664"/>
                  </a:cubicBezTo>
                  <a:cubicBezTo>
                    <a:pt x="4024" y="250502"/>
                    <a:pt x="0" y="240788"/>
                    <a:pt x="0" y="230659"/>
                  </a:cubicBezTo>
                  <a:lnTo>
                    <a:pt x="0" y="38190"/>
                  </a:lnTo>
                  <a:cubicBezTo>
                    <a:pt x="0" y="28061"/>
                    <a:pt x="4024" y="18348"/>
                    <a:pt x="11186" y="11186"/>
                  </a:cubicBezTo>
                  <a:cubicBezTo>
                    <a:pt x="18348" y="4024"/>
                    <a:pt x="28061" y="0"/>
                    <a:pt x="38190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2759729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        </a:t>
              </a:r>
              <a:r>
                <a:rPr lang="en-US" sz="3300" b="1" i="1">
                  <a:solidFill>
                    <a:srgbClr val="3A855D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Logistic Regression </a:t>
              </a:r>
              <a:r>
                <a:rPr lang="en-US" sz="33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dengan</a:t>
              </a:r>
              <a:r>
                <a:rPr lang="en-US" sz="33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3300" b="1" i="1">
                  <a:solidFill>
                    <a:srgbClr val="3A855D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Simple Imputer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71580" y="7126217"/>
            <a:ext cx="733563" cy="694022"/>
            <a:chOff x="0" y="0"/>
            <a:chExt cx="859109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F3D6B5"/>
            </a:solidFill>
            <a:ln w="57150" cap="sq">
              <a:solidFill>
                <a:srgbClr val="3A855D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74031" y="8132581"/>
            <a:ext cx="10338769" cy="1007190"/>
            <a:chOff x="0" y="0"/>
            <a:chExt cx="2759729" cy="2688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59729" cy="268849"/>
            </a:xfrm>
            <a:custGeom>
              <a:avLst/>
              <a:gdLst/>
              <a:ahLst/>
              <a:cxnLst/>
              <a:rect l="l" t="t" r="r" b="b"/>
              <a:pathLst>
                <a:path w="2759729" h="268849">
                  <a:moveTo>
                    <a:pt x="38190" y="0"/>
                  </a:moveTo>
                  <a:lnTo>
                    <a:pt x="2721539" y="0"/>
                  </a:lnTo>
                  <a:cubicBezTo>
                    <a:pt x="2742631" y="0"/>
                    <a:pt x="2759729" y="17098"/>
                    <a:pt x="2759729" y="38190"/>
                  </a:cubicBezTo>
                  <a:lnTo>
                    <a:pt x="2759729" y="230659"/>
                  </a:lnTo>
                  <a:cubicBezTo>
                    <a:pt x="2759729" y="240788"/>
                    <a:pt x="2755705" y="250502"/>
                    <a:pt x="2748543" y="257664"/>
                  </a:cubicBezTo>
                  <a:cubicBezTo>
                    <a:pt x="2741381" y="264826"/>
                    <a:pt x="2731667" y="268849"/>
                    <a:pt x="2721539" y="268849"/>
                  </a:cubicBezTo>
                  <a:lnTo>
                    <a:pt x="38190" y="268849"/>
                  </a:lnTo>
                  <a:cubicBezTo>
                    <a:pt x="28061" y="268849"/>
                    <a:pt x="18348" y="264826"/>
                    <a:pt x="11186" y="257664"/>
                  </a:cubicBezTo>
                  <a:cubicBezTo>
                    <a:pt x="4024" y="250502"/>
                    <a:pt x="0" y="240788"/>
                    <a:pt x="0" y="230659"/>
                  </a:cubicBezTo>
                  <a:lnTo>
                    <a:pt x="0" y="38190"/>
                  </a:lnTo>
                  <a:cubicBezTo>
                    <a:pt x="0" y="28061"/>
                    <a:pt x="4024" y="18348"/>
                    <a:pt x="11186" y="11186"/>
                  </a:cubicBezTo>
                  <a:cubicBezTo>
                    <a:pt x="18348" y="4024"/>
                    <a:pt x="28061" y="0"/>
                    <a:pt x="38190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2759729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</a:t>
              </a:r>
              <a:r>
                <a:rPr lang="en-US" sz="3300" b="1" i="1">
                  <a:solidFill>
                    <a:srgbClr val="3A855D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Stacking Classifier </a:t>
              </a:r>
              <a:r>
                <a:rPr lang="en-US" sz="33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dengan</a:t>
              </a:r>
              <a:r>
                <a:rPr lang="en-US" sz="3300" b="1" i="1">
                  <a:solidFill>
                    <a:srgbClr val="3A855D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 Simple Imputer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71580" y="8289165"/>
            <a:ext cx="733563" cy="694022"/>
            <a:chOff x="0" y="0"/>
            <a:chExt cx="859109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F3D6B5"/>
            </a:solidFill>
            <a:ln w="57150" cap="sq">
              <a:solidFill>
                <a:srgbClr val="3A855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902828" y="824093"/>
            <a:ext cx="2487371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4390198" y="824093"/>
            <a:ext cx="601620" cy="0"/>
          </a:xfrm>
          <a:prstGeom prst="line">
            <a:avLst/>
          </a:prstGeom>
          <a:ln w="57150" cap="rnd">
            <a:solidFill>
              <a:srgbClr val="C6E3D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409700" y="824093"/>
            <a:ext cx="493128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4. Modeling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2430284"/>
            <a:ext cx="10527065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i="1" spc="-696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Hyperparameter Tuning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09700" y="3746187"/>
            <a:ext cx="14346895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Metrik penilaian: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90235" y="4523426"/>
            <a:ext cx="13666360" cy="112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Tingkat konversi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→ Jumlah nasabah yang benar-benar tertarik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dari semua nasabah yang dihubungi/diprediksi tertarik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44555" y="5976940"/>
            <a:ext cx="14598890" cy="1653239"/>
            <a:chOff x="0" y="0"/>
            <a:chExt cx="19465187" cy="2204319"/>
          </a:xfrm>
        </p:grpSpPr>
        <p:sp>
          <p:nvSpPr>
            <p:cNvPr id="6" name="TextBox 6"/>
            <p:cNvSpPr txBox="1"/>
            <p:nvPr/>
          </p:nvSpPr>
          <p:spPr>
            <a:xfrm>
              <a:off x="9385804" y="334915"/>
              <a:ext cx="6091527" cy="588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Nasabah tertarik (TP*)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197087" y="1142211"/>
              <a:ext cx="14268100" cy="588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Nasabah tertarik (TP*) + nasabah salah prediksi tertarik (FP**)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5842958" y="1062836"/>
              <a:ext cx="12923461" cy="0"/>
            </a:xfrm>
            <a:prstGeom prst="line">
              <a:avLst/>
            </a:prstGeom>
            <a:ln w="50800" cap="flat">
              <a:solidFill>
                <a:srgbClr val="3A855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595899"/>
              <a:ext cx="6249921" cy="819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5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Tingkat konversi = 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405712" y="0"/>
              <a:ext cx="18743370" cy="2204319"/>
              <a:chOff x="0" y="0"/>
              <a:chExt cx="3702394" cy="43542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702394" cy="435421"/>
              </a:xfrm>
              <a:custGeom>
                <a:avLst/>
                <a:gdLst/>
                <a:ahLst/>
                <a:cxnLst/>
                <a:rect l="l" t="t" r="r" b="b"/>
                <a:pathLst>
                  <a:path w="3702394" h="435421">
                    <a:moveTo>
                      <a:pt x="0" y="0"/>
                    </a:moveTo>
                    <a:lnTo>
                      <a:pt x="3702394" y="0"/>
                    </a:lnTo>
                    <a:lnTo>
                      <a:pt x="3702394" y="435421"/>
                    </a:lnTo>
                    <a:lnTo>
                      <a:pt x="0" y="4354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A855D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85725"/>
                <a:ext cx="3702394" cy="3496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2090235" y="7877830"/>
            <a:ext cx="13666360" cy="79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1"/>
              </a:lnSpc>
            </a:pPr>
            <a:r>
              <a:rPr lang="en-US" sz="21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*True positive</a:t>
            </a:r>
          </a:p>
          <a:p>
            <a:pPr algn="l">
              <a:lnSpc>
                <a:spcPts val="3171"/>
              </a:lnSpc>
            </a:pPr>
            <a:r>
              <a:rPr lang="en-US" sz="21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**False positive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196990" y="7954030"/>
            <a:ext cx="12696144" cy="1168815"/>
            <a:chOff x="0" y="0"/>
            <a:chExt cx="3343840" cy="3078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43840" cy="307836"/>
            </a:xfrm>
            <a:custGeom>
              <a:avLst/>
              <a:gdLst/>
              <a:ahLst/>
              <a:cxnLst/>
              <a:rect l="l" t="t" r="r" b="b"/>
              <a:pathLst>
                <a:path w="3343840" h="307836">
                  <a:moveTo>
                    <a:pt x="31099" y="0"/>
                  </a:moveTo>
                  <a:lnTo>
                    <a:pt x="3312742" y="0"/>
                  </a:lnTo>
                  <a:cubicBezTo>
                    <a:pt x="3320990" y="0"/>
                    <a:pt x="3328900" y="3276"/>
                    <a:pt x="3334732" y="9109"/>
                  </a:cubicBezTo>
                  <a:cubicBezTo>
                    <a:pt x="3340564" y="14941"/>
                    <a:pt x="3343840" y="22851"/>
                    <a:pt x="3343840" y="31099"/>
                  </a:cubicBezTo>
                  <a:lnTo>
                    <a:pt x="3343840" y="276737"/>
                  </a:lnTo>
                  <a:cubicBezTo>
                    <a:pt x="3343840" y="284985"/>
                    <a:pt x="3340564" y="292895"/>
                    <a:pt x="3334732" y="298727"/>
                  </a:cubicBezTo>
                  <a:cubicBezTo>
                    <a:pt x="3328900" y="304560"/>
                    <a:pt x="3320990" y="307836"/>
                    <a:pt x="3312742" y="307836"/>
                  </a:cubicBezTo>
                  <a:lnTo>
                    <a:pt x="31099" y="307836"/>
                  </a:lnTo>
                  <a:cubicBezTo>
                    <a:pt x="22851" y="307836"/>
                    <a:pt x="14941" y="304560"/>
                    <a:pt x="9109" y="298727"/>
                  </a:cubicBezTo>
                  <a:cubicBezTo>
                    <a:pt x="3276" y="292895"/>
                    <a:pt x="0" y="284985"/>
                    <a:pt x="0" y="276737"/>
                  </a:cubicBezTo>
                  <a:lnTo>
                    <a:pt x="0" y="31099"/>
                  </a:lnTo>
                  <a:cubicBezTo>
                    <a:pt x="0" y="22851"/>
                    <a:pt x="3276" y="14941"/>
                    <a:pt x="9109" y="9109"/>
                  </a:cubicBezTo>
                  <a:cubicBezTo>
                    <a:pt x="14941" y="3276"/>
                    <a:pt x="22851" y="0"/>
                    <a:pt x="31099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343840" cy="326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29"/>
                </a:lnSpc>
              </a:pPr>
              <a:r>
                <a:rPr lang="en-US" sz="30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Dengan kata lain, </a:t>
              </a:r>
              <a:r>
                <a:rPr lang="en-US" sz="30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berapa nasabah yang ditawari sungguh tertarik?</a:t>
              </a:r>
            </a:p>
            <a:p>
              <a:pPr algn="l">
                <a:lnSpc>
                  <a:spcPts val="3629"/>
                </a:lnSpc>
              </a:pPr>
              <a:r>
                <a:rPr lang="en-US" sz="30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 → semakin tinggi, semakin baik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2382570" y="824093"/>
            <a:ext cx="2327456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409700" y="824093"/>
            <a:ext cx="972870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5. Optimisasi Model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3754" y="6133151"/>
            <a:ext cx="6500491" cy="1685746"/>
            <a:chOff x="0" y="0"/>
            <a:chExt cx="8667322" cy="2247662"/>
          </a:xfrm>
        </p:grpSpPr>
        <p:sp>
          <p:nvSpPr>
            <p:cNvPr id="3" name="TextBox 3"/>
            <p:cNvSpPr txBox="1"/>
            <p:nvPr/>
          </p:nvSpPr>
          <p:spPr>
            <a:xfrm>
              <a:off x="3819025" y="250136"/>
              <a:ext cx="310356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Total </a:t>
              </a:r>
              <a:r>
                <a:rPr lang="en-US" sz="3000" i="1">
                  <a:solidFill>
                    <a:srgbClr val="3A855D"/>
                  </a:solidFill>
                  <a:latin typeface="Public Sans Italics"/>
                  <a:ea typeface="Public Sans Italics"/>
                  <a:cs typeface="Public Sans Italics"/>
                  <a:sym typeface="Public Sans Italics"/>
                </a:rPr>
                <a:t>revenue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860374" y="1151836"/>
              <a:ext cx="5020866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Total biaya </a:t>
              </a:r>
              <a:r>
                <a:rPr lang="en-US" sz="3000" i="1">
                  <a:solidFill>
                    <a:srgbClr val="3A855D"/>
                  </a:solidFill>
                  <a:latin typeface="Public Sans Italics"/>
                  <a:ea typeface="Public Sans Italics"/>
                  <a:cs typeface="Public Sans Italics"/>
                  <a:sym typeface="Public Sans Italics"/>
                </a:rPr>
                <a:t>marketing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2594428" y="1081986"/>
              <a:ext cx="5658341" cy="0"/>
            </a:xfrm>
            <a:prstGeom prst="line">
              <a:avLst/>
            </a:prstGeom>
            <a:ln w="50800" cap="flat">
              <a:solidFill>
                <a:srgbClr val="3A855D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" name="Group 6"/>
            <p:cNvGrpSpPr/>
            <p:nvPr/>
          </p:nvGrpSpPr>
          <p:grpSpPr>
            <a:xfrm>
              <a:off x="0" y="0"/>
              <a:ext cx="8667322" cy="2247662"/>
              <a:chOff x="0" y="0"/>
              <a:chExt cx="1712064" cy="44398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12064" cy="443983"/>
              </a:xfrm>
              <a:custGeom>
                <a:avLst/>
                <a:gdLst/>
                <a:ahLst/>
                <a:cxnLst/>
                <a:rect l="l" t="t" r="r" b="b"/>
                <a:pathLst>
                  <a:path w="1712064" h="443983">
                    <a:moveTo>
                      <a:pt x="0" y="0"/>
                    </a:moveTo>
                    <a:lnTo>
                      <a:pt x="1712064" y="0"/>
                    </a:lnTo>
                    <a:lnTo>
                      <a:pt x="1712064" y="443983"/>
                    </a:lnTo>
                    <a:lnTo>
                      <a:pt x="0" y="4439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3A855D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85725"/>
                <a:ext cx="1712064" cy="3582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0800" y="615050"/>
              <a:ext cx="2695274" cy="819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5"/>
                </a:lnSpc>
                <a:spcBef>
                  <a:spcPct val="0"/>
                </a:spcBef>
              </a:pPr>
              <a:r>
                <a:rPr lang="en-US" sz="3500" i="1">
                  <a:solidFill>
                    <a:srgbClr val="3A855D"/>
                  </a:solidFill>
                  <a:latin typeface="Public Sans Italics"/>
                  <a:ea typeface="Public Sans Italics"/>
                  <a:cs typeface="Public Sans Italics"/>
                  <a:sym typeface="Public Sans Italics"/>
                </a:rPr>
                <a:t>ROAS =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09700" y="2430284"/>
            <a:ext cx="10527065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i="1" spc="-696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Hyperparameter Tuning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9700" y="3746187"/>
            <a:ext cx="14346895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Metrik penilaian: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0235" y="4523426"/>
            <a:ext cx="13666360" cy="227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Return on Ad Spend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(</a:t>
            </a:r>
            <a:r>
              <a:rPr lang="en-US" sz="3000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ROAS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)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→ Pendapatan yang diperoleh dari total biaya yang dikeluarkan untuk 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marketing</a:t>
            </a:r>
          </a:p>
          <a:p>
            <a:pPr algn="l">
              <a:lnSpc>
                <a:spcPts val="4530"/>
              </a:lnSpc>
            </a:pPr>
            <a:endParaRPr lang="en-US" sz="3000" i="1">
              <a:solidFill>
                <a:srgbClr val="3A855D"/>
              </a:solidFill>
              <a:latin typeface="Public Sans Italics"/>
              <a:ea typeface="Public Sans Italics"/>
              <a:cs typeface="Public Sans Italics"/>
              <a:sym typeface="Public Sans Italics"/>
            </a:endParaRPr>
          </a:p>
          <a:p>
            <a:pPr algn="l">
              <a:lnSpc>
                <a:spcPts val="4530"/>
              </a:lnSpc>
            </a:pPr>
            <a:endParaRPr lang="en-US" sz="3000" i="1">
              <a:solidFill>
                <a:srgbClr val="3A855D"/>
              </a:solidFill>
              <a:latin typeface="Public Sans Italics"/>
              <a:ea typeface="Public Sans Italics"/>
              <a:cs typeface="Public Sans Italics"/>
              <a:sym typeface="Public Sans Italic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2090235" y="8334668"/>
            <a:ext cx="13666360" cy="1168815"/>
            <a:chOff x="0" y="0"/>
            <a:chExt cx="3599370" cy="3078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99371" cy="307836"/>
            </a:xfrm>
            <a:custGeom>
              <a:avLst/>
              <a:gdLst/>
              <a:ahLst/>
              <a:cxnLst/>
              <a:rect l="l" t="t" r="r" b="b"/>
              <a:pathLst>
                <a:path w="3599371" h="307836">
                  <a:moveTo>
                    <a:pt x="28891" y="0"/>
                  </a:moveTo>
                  <a:lnTo>
                    <a:pt x="3570479" y="0"/>
                  </a:lnTo>
                  <a:cubicBezTo>
                    <a:pt x="3586436" y="0"/>
                    <a:pt x="3599371" y="12935"/>
                    <a:pt x="3599371" y="28891"/>
                  </a:cubicBezTo>
                  <a:lnTo>
                    <a:pt x="3599371" y="278945"/>
                  </a:lnTo>
                  <a:cubicBezTo>
                    <a:pt x="3599371" y="294901"/>
                    <a:pt x="3586436" y="307836"/>
                    <a:pt x="3570479" y="307836"/>
                  </a:cubicBezTo>
                  <a:lnTo>
                    <a:pt x="28891" y="307836"/>
                  </a:lnTo>
                  <a:cubicBezTo>
                    <a:pt x="12935" y="307836"/>
                    <a:pt x="0" y="294901"/>
                    <a:pt x="0" y="278945"/>
                  </a:cubicBezTo>
                  <a:lnTo>
                    <a:pt x="0" y="28891"/>
                  </a:lnTo>
                  <a:cubicBezTo>
                    <a:pt x="0" y="12935"/>
                    <a:pt x="12935" y="0"/>
                    <a:pt x="28891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599370" cy="326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29"/>
                </a:lnSpc>
              </a:pPr>
              <a:r>
                <a:rPr lang="en-US" sz="30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Dengan kata lain, </a:t>
              </a:r>
              <a:r>
                <a:rPr lang="en-US" sz="30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berapa kali lipat penghasilan dari biaya dikeluarkan?</a:t>
              </a:r>
            </a:p>
            <a:p>
              <a:pPr algn="l">
                <a:lnSpc>
                  <a:spcPts val="3629"/>
                </a:lnSpc>
              </a:pPr>
              <a:r>
                <a:rPr lang="en-US" sz="30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 → semakin tinggi, semakin baik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2382570" y="824093"/>
            <a:ext cx="2327456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409700" y="824093"/>
            <a:ext cx="972870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5. Optimisasi Model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23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2430284"/>
            <a:ext cx="10527065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i="1" spc="-696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Hyperparameter Tuning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09700" y="3901841"/>
            <a:ext cx="14346895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Hasil 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tuning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dan penilaian: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974031" y="4793381"/>
            <a:ext cx="10338769" cy="1007190"/>
            <a:chOff x="0" y="0"/>
            <a:chExt cx="2759729" cy="2688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59729" cy="268849"/>
            </a:xfrm>
            <a:custGeom>
              <a:avLst/>
              <a:gdLst/>
              <a:ahLst/>
              <a:cxnLst/>
              <a:rect l="l" t="t" r="r" b="b"/>
              <a:pathLst>
                <a:path w="2759729" h="268849">
                  <a:moveTo>
                    <a:pt x="38190" y="0"/>
                  </a:moveTo>
                  <a:lnTo>
                    <a:pt x="2721539" y="0"/>
                  </a:lnTo>
                  <a:cubicBezTo>
                    <a:pt x="2742631" y="0"/>
                    <a:pt x="2759729" y="17098"/>
                    <a:pt x="2759729" y="38190"/>
                  </a:cubicBezTo>
                  <a:lnTo>
                    <a:pt x="2759729" y="230659"/>
                  </a:lnTo>
                  <a:cubicBezTo>
                    <a:pt x="2759729" y="240788"/>
                    <a:pt x="2755705" y="250502"/>
                    <a:pt x="2748543" y="257664"/>
                  </a:cubicBezTo>
                  <a:cubicBezTo>
                    <a:pt x="2741381" y="264826"/>
                    <a:pt x="2731667" y="268849"/>
                    <a:pt x="2721539" y="268849"/>
                  </a:cubicBezTo>
                  <a:lnTo>
                    <a:pt x="38190" y="268849"/>
                  </a:lnTo>
                  <a:cubicBezTo>
                    <a:pt x="28061" y="268849"/>
                    <a:pt x="18348" y="264826"/>
                    <a:pt x="11186" y="257664"/>
                  </a:cubicBezTo>
                  <a:cubicBezTo>
                    <a:pt x="4024" y="250502"/>
                    <a:pt x="0" y="240788"/>
                    <a:pt x="0" y="230659"/>
                  </a:cubicBezTo>
                  <a:lnTo>
                    <a:pt x="0" y="38190"/>
                  </a:lnTo>
                  <a:cubicBezTo>
                    <a:pt x="0" y="28061"/>
                    <a:pt x="4024" y="18348"/>
                    <a:pt x="11186" y="11186"/>
                  </a:cubicBezTo>
                  <a:cubicBezTo>
                    <a:pt x="18348" y="4024"/>
                    <a:pt x="28061" y="0"/>
                    <a:pt x="38190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759729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        </a:t>
              </a:r>
              <a:r>
                <a:rPr lang="en-US" sz="3300" b="1" i="1">
                  <a:solidFill>
                    <a:srgbClr val="3A855D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Logistic Regression </a:t>
              </a:r>
              <a:r>
                <a:rPr lang="en-US" sz="33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dengan</a:t>
              </a:r>
              <a:r>
                <a:rPr lang="en-US" sz="33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3300" b="1" i="1">
                  <a:solidFill>
                    <a:srgbClr val="3A855D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Simple Imputer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71580" y="4949965"/>
            <a:ext cx="733563" cy="694022"/>
            <a:chOff x="0" y="0"/>
            <a:chExt cx="859109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F3D6B5"/>
            </a:solidFill>
            <a:ln w="57150" cap="sq">
              <a:solidFill>
                <a:srgbClr val="3A855D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b="1" spc="-147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83556" y="6806410"/>
            <a:ext cx="10338769" cy="1007190"/>
            <a:chOff x="0" y="0"/>
            <a:chExt cx="13785026" cy="134292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785026" cy="1342920"/>
              <a:chOff x="0" y="0"/>
              <a:chExt cx="2759729" cy="26884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59729" cy="268849"/>
              </a:xfrm>
              <a:custGeom>
                <a:avLst/>
                <a:gdLst/>
                <a:ahLst/>
                <a:cxnLst/>
                <a:rect l="l" t="t" r="r" b="b"/>
                <a:pathLst>
                  <a:path w="2759729" h="268849">
                    <a:moveTo>
                      <a:pt x="38190" y="0"/>
                    </a:moveTo>
                    <a:lnTo>
                      <a:pt x="2721539" y="0"/>
                    </a:lnTo>
                    <a:cubicBezTo>
                      <a:pt x="2742631" y="0"/>
                      <a:pt x="2759729" y="17098"/>
                      <a:pt x="2759729" y="38190"/>
                    </a:cubicBezTo>
                    <a:lnTo>
                      <a:pt x="2759729" y="230659"/>
                    </a:lnTo>
                    <a:cubicBezTo>
                      <a:pt x="2759729" y="240788"/>
                      <a:pt x="2755705" y="250502"/>
                      <a:pt x="2748543" y="257664"/>
                    </a:cubicBezTo>
                    <a:cubicBezTo>
                      <a:pt x="2741381" y="264826"/>
                      <a:pt x="2731667" y="268849"/>
                      <a:pt x="2721539" y="268849"/>
                    </a:cubicBezTo>
                    <a:lnTo>
                      <a:pt x="38190" y="268849"/>
                    </a:lnTo>
                    <a:cubicBezTo>
                      <a:pt x="28061" y="268849"/>
                      <a:pt x="18348" y="264826"/>
                      <a:pt x="11186" y="257664"/>
                    </a:cubicBezTo>
                    <a:cubicBezTo>
                      <a:pt x="4024" y="250502"/>
                      <a:pt x="0" y="240788"/>
                      <a:pt x="0" y="230659"/>
                    </a:cubicBezTo>
                    <a:lnTo>
                      <a:pt x="0" y="38190"/>
                    </a:lnTo>
                    <a:cubicBezTo>
                      <a:pt x="0" y="28061"/>
                      <a:pt x="4024" y="18348"/>
                      <a:pt x="11186" y="11186"/>
                    </a:cubicBezTo>
                    <a:cubicBezTo>
                      <a:pt x="18348" y="4024"/>
                      <a:pt x="28061" y="0"/>
                      <a:pt x="38190" y="0"/>
                    </a:cubicBezTo>
                    <a:close/>
                  </a:path>
                </a:pathLst>
              </a:custGeom>
              <a:solidFill>
                <a:srgbClr val="F3D6B5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9525"/>
                <a:ext cx="2759729" cy="278374"/>
              </a:xfrm>
              <a:prstGeom prst="rect">
                <a:avLst/>
              </a:prstGeom>
            </p:spPr>
            <p:txBody>
              <a:bodyPr lIns="50123" tIns="50123" rIns="50123" bIns="50123" rtlCol="0" anchor="ctr"/>
              <a:lstStyle/>
              <a:p>
                <a:pPr algn="l">
                  <a:lnSpc>
                    <a:spcPts val="3993"/>
                  </a:lnSpc>
                </a:pPr>
                <a:r>
                  <a:rPr lang="en-US" sz="3300">
                    <a:solidFill>
                      <a:srgbClr val="3A855D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   </a:t>
                </a:r>
                <a:r>
                  <a:rPr lang="en-US" sz="3300" b="1" i="1">
                    <a:solidFill>
                      <a:srgbClr val="3A855D"/>
                    </a:solidFill>
                    <a:latin typeface="Public Sans Bold Italics"/>
                    <a:ea typeface="Public Sans Bold Italics"/>
                    <a:cs typeface="Public Sans Bold Italics"/>
                    <a:sym typeface="Public Sans Bold Italics"/>
                  </a:rPr>
                  <a:t>Stacking Classifier </a:t>
                </a:r>
                <a:r>
                  <a:rPr lang="en-US" sz="3300">
                    <a:solidFill>
                      <a:srgbClr val="3A855D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dengan</a:t>
                </a:r>
                <a:r>
                  <a:rPr lang="en-US" sz="3300" b="1" i="1">
                    <a:solidFill>
                      <a:srgbClr val="3A855D"/>
                    </a:solidFill>
                    <a:latin typeface="Public Sans Bold Italics"/>
                    <a:ea typeface="Public Sans Bold Italics"/>
                    <a:cs typeface="Public Sans Bold Italics"/>
                    <a:sym typeface="Public Sans Bold Italics"/>
                  </a:rPr>
                  <a:t> Simple Imputer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63399" y="208779"/>
              <a:ext cx="978085" cy="925362"/>
              <a:chOff x="0" y="0"/>
              <a:chExt cx="859109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5910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12800">
                    <a:moveTo>
                      <a:pt x="429555" y="0"/>
                    </a:moveTo>
                    <a:cubicBezTo>
                      <a:pt x="192318" y="0"/>
                      <a:pt x="0" y="181951"/>
                      <a:pt x="0" y="406400"/>
                    </a:cubicBezTo>
                    <a:cubicBezTo>
                      <a:pt x="0" y="630849"/>
                      <a:pt x="192318" y="812800"/>
                      <a:pt x="429555" y="812800"/>
                    </a:cubicBezTo>
                    <a:cubicBezTo>
                      <a:pt x="666791" y="812800"/>
                      <a:pt x="859109" y="630849"/>
                      <a:pt x="859109" y="406400"/>
                    </a:cubicBezTo>
                    <a:cubicBezTo>
                      <a:pt x="859109" y="181951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F3D6B5"/>
              </a:solidFill>
              <a:ln w="57150" cap="sq">
                <a:solidFill>
                  <a:srgbClr val="3A855D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80541" y="152400"/>
                <a:ext cx="698026" cy="584200"/>
              </a:xfrm>
              <a:prstGeom prst="rect">
                <a:avLst/>
              </a:prstGeom>
            </p:spPr>
            <p:txBody>
              <a:bodyPr lIns="50123" tIns="50123" rIns="50123" bIns="50123" rtlCol="0" anchor="ctr"/>
              <a:lstStyle/>
              <a:p>
                <a:pPr algn="ctr">
                  <a:lnSpc>
                    <a:spcPts val="1386"/>
                  </a:lnSpc>
                </a:pPr>
                <a:r>
                  <a:rPr lang="en-US" sz="1800" b="1" spc="-147">
                    <a:solidFill>
                      <a:srgbClr val="3A855D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2</a:t>
                </a:r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12540577" y="4949965"/>
            <a:ext cx="676681" cy="676681"/>
          </a:xfrm>
          <a:custGeom>
            <a:avLst/>
            <a:gdLst/>
            <a:ahLst/>
            <a:cxnLst/>
            <a:rect l="l" t="t" r="r" b="b"/>
            <a:pathLst>
              <a:path w="676681" h="676681">
                <a:moveTo>
                  <a:pt x="0" y="0"/>
                </a:moveTo>
                <a:lnTo>
                  <a:pt x="676680" y="0"/>
                </a:lnTo>
                <a:lnTo>
                  <a:pt x="676680" y="676681"/>
                </a:lnTo>
                <a:lnTo>
                  <a:pt x="0" y="676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331557" y="4956835"/>
            <a:ext cx="1971715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Dipilih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47287" y="5914870"/>
            <a:ext cx="13666360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ROAS =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52.2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| Tingkat konversi (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precision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) = 70.8% →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74.82%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47287" y="7927900"/>
            <a:ext cx="13666360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ROAS =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49.7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| Tingkat konversi (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precision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) = 71.7% →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71.36%</a:t>
            </a:r>
          </a:p>
        </p:txBody>
      </p:sp>
      <p:sp>
        <p:nvSpPr>
          <p:cNvPr id="21" name="AutoShape 21"/>
          <p:cNvSpPr/>
          <p:nvPr/>
        </p:nvSpPr>
        <p:spPr>
          <a:xfrm>
            <a:off x="2382570" y="824093"/>
            <a:ext cx="2327456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409700" y="824093"/>
            <a:ext cx="972870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5. Optimisasi Model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24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2430284"/>
            <a:ext cx="10527065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i="1" spc="-696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Logistic Regression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09700" y="4639905"/>
            <a:ext cx="10338769" cy="1007190"/>
            <a:chOff x="0" y="0"/>
            <a:chExt cx="2759729" cy="268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9729" cy="268849"/>
            </a:xfrm>
            <a:custGeom>
              <a:avLst/>
              <a:gdLst/>
              <a:ahLst/>
              <a:cxnLst/>
              <a:rect l="l" t="t" r="r" b="b"/>
              <a:pathLst>
                <a:path w="2759729" h="268849">
                  <a:moveTo>
                    <a:pt x="38190" y="0"/>
                  </a:moveTo>
                  <a:lnTo>
                    <a:pt x="2721539" y="0"/>
                  </a:lnTo>
                  <a:cubicBezTo>
                    <a:pt x="2742631" y="0"/>
                    <a:pt x="2759729" y="17098"/>
                    <a:pt x="2759729" y="38190"/>
                  </a:cubicBezTo>
                  <a:lnTo>
                    <a:pt x="2759729" y="230659"/>
                  </a:lnTo>
                  <a:cubicBezTo>
                    <a:pt x="2759729" y="240788"/>
                    <a:pt x="2755705" y="250502"/>
                    <a:pt x="2748543" y="257664"/>
                  </a:cubicBezTo>
                  <a:cubicBezTo>
                    <a:pt x="2741381" y="264826"/>
                    <a:pt x="2731667" y="268849"/>
                    <a:pt x="2721539" y="268849"/>
                  </a:cubicBezTo>
                  <a:lnTo>
                    <a:pt x="38190" y="268849"/>
                  </a:lnTo>
                  <a:cubicBezTo>
                    <a:pt x="28061" y="268849"/>
                    <a:pt x="18348" y="264826"/>
                    <a:pt x="11186" y="257664"/>
                  </a:cubicBezTo>
                  <a:cubicBezTo>
                    <a:pt x="4024" y="250502"/>
                    <a:pt x="0" y="240788"/>
                    <a:pt x="0" y="230659"/>
                  </a:cubicBezTo>
                  <a:lnTo>
                    <a:pt x="0" y="38190"/>
                  </a:lnTo>
                  <a:cubicBezTo>
                    <a:pt x="0" y="28061"/>
                    <a:pt x="4024" y="18348"/>
                    <a:pt x="11186" y="11186"/>
                  </a:cubicBezTo>
                  <a:cubicBezTo>
                    <a:pt x="18348" y="4024"/>
                    <a:pt x="28061" y="0"/>
                    <a:pt x="38190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759729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        </a:t>
              </a:r>
              <a:r>
                <a:rPr lang="en-US" sz="3300" b="1" i="1">
                  <a:solidFill>
                    <a:srgbClr val="3A855D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Logistic Regression </a:t>
              </a:r>
              <a:r>
                <a:rPr lang="en-US" sz="33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dengan</a:t>
              </a:r>
              <a:r>
                <a:rPr lang="en-US" sz="33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3300" b="1" i="1">
                  <a:solidFill>
                    <a:srgbClr val="3A855D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Simple Imputer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7249" y="4796489"/>
            <a:ext cx="733563" cy="694022"/>
            <a:chOff x="0" y="0"/>
            <a:chExt cx="85910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F3D6B5"/>
            </a:solidFill>
            <a:ln w="57150" cap="sq">
              <a:solidFill>
                <a:srgbClr val="3A855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b="1" spc="-147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976246" y="4796489"/>
            <a:ext cx="676681" cy="676681"/>
          </a:xfrm>
          <a:custGeom>
            <a:avLst/>
            <a:gdLst/>
            <a:ahLst/>
            <a:cxnLst/>
            <a:rect l="l" t="t" r="r" b="b"/>
            <a:pathLst>
              <a:path w="676681" h="676681">
                <a:moveTo>
                  <a:pt x="0" y="0"/>
                </a:moveTo>
                <a:lnTo>
                  <a:pt x="676681" y="0"/>
                </a:lnTo>
                <a:lnTo>
                  <a:pt x="676681" y="676681"/>
                </a:lnTo>
                <a:lnTo>
                  <a:pt x="0" y="676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767227" y="4803360"/>
            <a:ext cx="1971715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Dipilih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9700" y="3641864"/>
            <a:ext cx="13666360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ROAS =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52.2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| Tingkat konversi (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precision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) =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74.82%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980470"/>
            <a:ext cx="14346895" cy="284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Merupakan model machine learning yang umumnya digunakan untuk memprediksi probabilitas dua kemungkinan hasil (biner) dengan menggunakan fungsi sigmoid dan variabel prediktor.</a:t>
            </a:r>
          </a:p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Lebih sederhana, cepat dan mudah diinterpretasi.</a:t>
            </a:r>
          </a:p>
          <a:p>
            <a:pPr algn="l">
              <a:lnSpc>
                <a:spcPts val="4530"/>
              </a:lnSpc>
            </a:pPr>
            <a:endParaRPr lang="en-US" sz="3000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2382570" y="824093"/>
            <a:ext cx="2327456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409700" y="824093"/>
            <a:ext cx="972870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5. Optimisasi Model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25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2430284"/>
            <a:ext cx="10527065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i="1" spc="-696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Hyperparameter Tuning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09700" y="1612907"/>
            <a:ext cx="8261242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STEP 5:  OPTIMISASI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9700" y="3901841"/>
            <a:ext cx="14346895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Hasil 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tuning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dan penilaian: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974031" y="4793381"/>
            <a:ext cx="10338769" cy="1007190"/>
            <a:chOff x="0" y="0"/>
            <a:chExt cx="2759729" cy="268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59729" cy="268849"/>
            </a:xfrm>
            <a:custGeom>
              <a:avLst/>
              <a:gdLst/>
              <a:ahLst/>
              <a:cxnLst/>
              <a:rect l="l" t="t" r="r" b="b"/>
              <a:pathLst>
                <a:path w="2759729" h="268849">
                  <a:moveTo>
                    <a:pt x="38190" y="0"/>
                  </a:moveTo>
                  <a:lnTo>
                    <a:pt x="2721539" y="0"/>
                  </a:lnTo>
                  <a:cubicBezTo>
                    <a:pt x="2742631" y="0"/>
                    <a:pt x="2759729" y="17098"/>
                    <a:pt x="2759729" y="38190"/>
                  </a:cubicBezTo>
                  <a:lnTo>
                    <a:pt x="2759729" y="230659"/>
                  </a:lnTo>
                  <a:cubicBezTo>
                    <a:pt x="2759729" y="240788"/>
                    <a:pt x="2755705" y="250502"/>
                    <a:pt x="2748543" y="257664"/>
                  </a:cubicBezTo>
                  <a:cubicBezTo>
                    <a:pt x="2741381" y="264826"/>
                    <a:pt x="2731667" y="268849"/>
                    <a:pt x="2721539" y="268849"/>
                  </a:cubicBezTo>
                  <a:lnTo>
                    <a:pt x="38190" y="268849"/>
                  </a:lnTo>
                  <a:cubicBezTo>
                    <a:pt x="28061" y="268849"/>
                    <a:pt x="18348" y="264826"/>
                    <a:pt x="11186" y="257664"/>
                  </a:cubicBezTo>
                  <a:cubicBezTo>
                    <a:pt x="4024" y="250502"/>
                    <a:pt x="0" y="240788"/>
                    <a:pt x="0" y="230659"/>
                  </a:cubicBezTo>
                  <a:lnTo>
                    <a:pt x="0" y="38190"/>
                  </a:lnTo>
                  <a:cubicBezTo>
                    <a:pt x="0" y="28061"/>
                    <a:pt x="4024" y="18348"/>
                    <a:pt x="11186" y="11186"/>
                  </a:cubicBezTo>
                  <a:cubicBezTo>
                    <a:pt x="18348" y="4024"/>
                    <a:pt x="28061" y="0"/>
                    <a:pt x="38190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759729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        </a:t>
              </a:r>
              <a:r>
                <a:rPr lang="en-US" sz="3300" b="1" i="1">
                  <a:solidFill>
                    <a:srgbClr val="3A855D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Logistic Regression </a:t>
              </a:r>
              <a:r>
                <a:rPr lang="en-US" sz="33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dengan</a:t>
              </a:r>
              <a:r>
                <a:rPr lang="en-US" sz="33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3300" b="1" i="1">
                  <a:solidFill>
                    <a:srgbClr val="3A855D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Simple Imputer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71580" y="4949965"/>
            <a:ext cx="733563" cy="694022"/>
            <a:chOff x="0" y="0"/>
            <a:chExt cx="859109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F3D6B5"/>
            </a:solidFill>
            <a:ln w="57150" cap="sq">
              <a:solidFill>
                <a:srgbClr val="3A855D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b="1" spc="-147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540577" y="4949965"/>
            <a:ext cx="676681" cy="676681"/>
          </a:xfrm>
          <a:custGeom>
            <a:avLst/>
            <a:gdLst/>
            <a:ahLst/>
            <a:cxnLst/>
            <a:rect l="l" t="t" r="r" b="b"/>
            <a:pathLst>
              <a:path w="676681" h="676681">
                <a:moveTo>
                  <a:pt x="0" y="0"/>
                </a:moveTo>
                <a:lnTo>
                  <a:pt x="676680" y="0"/>
                </a:lnTo>
                <a:lnTo>
                  <a:pt x="676680" y="676681"/>
                </a:lnTo>
                <a:lnTo>
                  <a:pt x="0" y="676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331557" y="4956835"/>
            <a:ext cx="1971715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Dipilih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05143" y="6606385"/>
            <a:ext cx="13666360" cy="273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4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Artinya:</a:t>
            </a:r>
          </a:p>
          <a:p>
            <a:pPr marL="518166" lvl="1" indent="-259083" algn="l">
              <a:lnSpc>
                <a:spcPts val="3624"/>
              </a:lnSpc>
              <a:buFont typeface="Arial"/>
              <a:buChar char="•"/>
            </a:pPr>
            <a:r>
              <a:rPr lang="en-US" sz="24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Setiap 1 dolar biaya yang dikeluarkan untuk </a:t>
            </a:r>
            <a:r>
              <a:rPr lang="en-US" sz="2400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marketing</a:t>
            </a:r>
            <a:r>
              <a:rPr lang="en-US" sz="24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, 52.2 dolar bisa dihasilkan kembali</a:t>
            </a:r>
          </a:p>
          <a:p>
            <a:pPr marL="518166" lvl="1" indent="-259083" algn="l">
              <a:lnSpc>
                <a:spcPts val="3624"/>
              </a:lnSpc>
              <a:buFont typeface="Arial"/>
              <a:buChar char="•"/>
            </a:pPr>
            <a:r>
              <a:rPr lang="en-US" sz="24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Setiap kali model memprediksi nasabah tertarik, ada 74.82% peluang prediksi tersebut benar</a:t>
            </a:r>
          </a:p>
          <a:p>
            <a:pPr marL="518166" lvl="1" indent="-259083" algn="l">
              <a:lnSpc>
                <a:spcPts val="3624"/>
              </a:lnSpc>
              <a:buFont typeface="Arial"/>
              <a:buChar char="•"/>
            </a:pPr>
            <a:r>
              <a:rPr lang="en-US" sz="24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Tingkat keberhasilan prediksi model setelah </a:t>
            </a:r>
            <a:r>
              <a:rPr lang="en-US" sz="2400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tuning</a:t>
            </a:r>
            <a:r>
              <a:rPr lang="en-US" sz="24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jauh melampaui performa historis  yang hanya 6,43%–50% dalam 10 bulan terakhir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47287" y="5914870"/>
            <a:ext cx="13666360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ROAS =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52.2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 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| Tingkat konversi (</a:t>
            </a:r>
            <a:r>
              <a:rPr lang="en-US" sz="3000" i="1">
                <a:solidFill>
                  <a:srgbClr val="3A855D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precision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) = 70.8% →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74.82%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69575" y="2401264"/>
            <a:ext cx="4077405" cy="4716696"/>
            <a:chOff x="0" y="0"/>
            <a:chExt cx="1141986" cy="13210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1986" cy="1321036"/>
            </a:xfrm>
            <a:custGeom>
              <a:avLst/>
              <a:gdLst/>
              <a:ahLst/>
              <a:cxnLst/>
              <a:rect l="l" t="t" r="r" b="b"/>
              <a:pathLst>
                <a:path w="1141986" h="1321036">
                  <a:moveTo>
                    <a:pt x="28481" y="0"/>
                  </a:moveTo>
                  <a:lnTo>
                    <a:pt x="1113505" y="0"/>
                  </a:lnTo>
                  <a:cubicBezTo>
                    <a:pt x="1121058" y="0"/>
                    <a:pt x="1128303" y="3001"/>
                    <a:pt x="1133644" y="8342"/>
                  </a:cubicBezTo>
                  <a:cubicBezTo>
                    <a:pt x="1138985" y="13683"/>
                    <a:pt x="1141986" y="20927"/>
                    <a:pt x="1141986" y="28481"/>
                  </a:cubicBezTo>
                  <a:lnTo>
                    <a:pt x="1141986" y="1292555"/>
                  </a:lnTo>
                  <a:cubicBezTo>
                    <a:pt x="1141986" y="1308285"/>
                    <a:pt x="1129234" y="1321036"/>
                    <a:pt x="1113505" y="1321036"/>
                  </a:cubicBezTo>
                  <a:lnTo>
                    <a:pt x="28481" y="1321036"/>
                  </a:lnTo>
                  <a:cubicBezTo>
                    <a:pt x="20927" y="1321036"/>
                    <a:pt x="13683" y="1318036"/>
                    <a:pt x="8342" y="1312694"/>
                  </a:cubicBezTo>
                  <a:cubicBezTo>
                    <a:pt x="3001" y="1307353"/>
                    <a:pt x="0" y="1300109"/>
                    <a:pt x="0" y="1292555"/>
                  </a:cubicBezTo>
                  <a:lnTo>
                    <a:pt x="0" y="28481"/>
                  </a:lnTo>
                  <a:cubicBezTo>
                    <a:pt x="0" y="20927"/>
                    <a:pt x="3001" y="13683"/>
                    <a:pt x="8342" y="8342"/>
                  </a:cubicBezTo>
                  <a:cubicBezTo>
                    <a:pt x="13683" y="3001"/>
                    <a:pt x="20927" y="0"/>
                    <a:pt x="2848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141986" cy="1235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7933808"/>
            <a:ext cx="10109895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Tujuan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540597" y="7843346"/>
            <a:ext cx="12718703" cy="1187742"/>
            <a:chOff x="0" y="0"/>
            <a:chExt cx="3349782" cy="3128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49782" cy="312821"/>
            </a:xfrm>
            <a:custGeom>
              <a:avLst/>
              <a:gdLst/>
              <a:ahLst/>
              <a:cxnLst/>
              <a:rect l="l" t="t" r="r" b="b"/>
              <a:pathLst>
                <a:path w="3349782" h="312821">
                  <a:moveTo>
                    <a:pt x="9131" y="0"/>
                  </a:moveTo>
                  <a:lnTo>
                    <a:pt x="3340651" y="0"/>
                  </a:lnTo>
                  <a:cubicBezTo>
                    <a:pt x="3345694" y="0"/>
                    <a:pt x="3349782" y="4088"/>
                    <a:pt x="3349782" y="9131"/>
                  </a:cubicBezTo>
                  <a:lnTo>
                    <a:pt x="3349782" y="303690"/>
                  </a:lnTo>
                  <a:cubicBezTo>
                    <a:pt x="3349782" y="306112"/>
                    <a:pt x="3348820" y="308434"/>
                    <a:pt x="3347107" y="310147"/>
                  </a:cubicBezTo>
                  <a:cubicBezTo>
                    <a:pt x="3345395" y="311859"/>
                    <a:pt x="3343073" y="312821"/>
                    <a:pt x="3340651" y="312821"/>
                  </a:cubicBezTo>
                  <a:lnTo>
                    <a:pt x="9131" y="312821"/>
                  </a:lnTo>
                  <a:cubicBezTo>
                    <a:pt x="4088" y="312821"/>
                    <a:pt x="0" y="308733"/>
                    <a:pt x="0" y="303690"/>
                  </a:cubicBezTo>
                  <a:lnTo>
                    <a:pt x="0" y="9131"/>
                  </a:lnTo>
                  <a:cubicBezTo>
                    <a:pt x="0" y="4088"/>
                    <a:pt x="4088" y="0"/>
                    <a:pt x="9131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349782" cy="341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125"/>
                </a:lnSpc>
              </a:pP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Membantu </a:t>
              </a:r>
              <a:r>
                <a:rPr lang="en-US" sz="25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tim marketing</a:t>
              </a: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meningkatkan konversi ke</a:t>
              </a:r>
              <a:r>
                <a:rPr lang="en-US" sz="25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20-25% per bulan</a:t>
              </a: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dengan</a:t>
              </a:r>
            </a:p>
            <a:p>
              <a:pPr algn="l">
                <a:lnSpc>
                  <a:spcPts val="3125"/>
                </a:lnSpc>
              </a:pP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pendekatan berbasis data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94553" y="3110548"/>
            <a:ext cx="3086748" cy="9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3600" spc="-295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Tingkat Konversi Tidak Stabil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739462" y="2009258"/>
            <a:ext cx="950660" cy="882997"/>
            <a:chOff x="0" y="0"/>
            <a:chExt cx="875083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938650" y="2150788"/>
            <a:ext cx="552283" cy="529610"/>
          </a:xfrm>
          <a:custGeom>
            <a:avLst/>
            <a:gdLst/>
            <a:ahLst/>
            <a:cxnLst/>
            <a:rect l="l" t="t" r="r" b="b"/>
            <a:pathLst>
              <a:path w="552283" h="529610">
                <a:moveTo>
                  <a:pt x="0" y="0"/>
                </a:moveTo>
                <a:lnTo>
                  <a:pt x="552284" y="0"/>
                </a:lnTo>
                <a:lnTo>
                  <a:pt x="552284" y="529611"/>
                </a:lnTo>
                <a:lnTo>
                  <a:pt x="0" y="529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25" t="-8775" b="-877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089053" y="406706"/>
            <a:ext cx="10109895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Konteks Permasalahan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94553" y="4733899"/>
            <a:ext cx="3230214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95"/>
              </a:lnSpc>
              <a:spcBef>
                <a:spcPct val="0"/>
              </a:spcBef>
            </a:pPr>
            <a:r>
              <a:rPr lang="en-US" sz="1700" b="1" spc="102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fluktuasi tingkat konversi setiap bulannya → strategi marketing tidak konsisten / tidak terarah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56937" y="4265269"/>
            <a:ext cx="3230214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0"/>
              </a:lnSpc>
              <a:spcBef>
                <a:spcPct val="0"/>
              </a:spcBef>
            </a:pPr>
            <a:r>
              <a:rPr lang="en-US" sz="2400" b="1" spc="144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6.43% ~ 50%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57738" y="9159430"/>
            <a:ext cx="10109895" cy="235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28"/>
              </a:lnSpc>
            </a:pPr>
            <a:r>
              <a:rPr lang="en-US" sz="1800" b="1" spc="-147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Basis target:</a:t>
            </a:r>
            <a:r>
              <a:rPr lang="en-US" sz="1800" spc="-147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 https://focus-digital.co/average-sales-call-conversion-rate-by-industry/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11369" y="2358060"/>
            <a:ext cx="8067965" cy="4264601"/>
            <a:chOff x="0" y="0"/>
            <a:chExt cx="10757286" cy="5686135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75729" y="-1022662"/>
              <a:ext cx="12908743" cy="7784525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1387297" y="-57150"/>
              <a:ext cx="711795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18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50%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590705" y="2494313"/>
              <a:ext cx="618728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18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21%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315935" y="3651187"/>
              <a:ext cx="499467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18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7%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131350" y="3413473"/>
              <a:ext cx="548481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18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11%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980715" y="3397626"/>
              <a:ext cx="624681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18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10%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811195" y="3286692"/>
              <a:ext cx="548481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18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11%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283420" y="3540254"/>
              <a:ext cx="548481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18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11%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583820" y="370735"/>
              <a:ext cx="714772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18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45%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788932" y="339040"/>
              <a:ext cx="713383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18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44%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215910" y="354887"/>
              <a:ext cx="711994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spc="-18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49%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>
            <a:off x="1957506" y="7002708"/>
            <a:ext cx="1467598" cy="0"/>
          </a:xfrm>
          <a:prstGeom prst="line">
            <a:avLst/>
          </a:prstGeom>
          <a:ln w="38100" cap="flat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6403440" y="7002708"/>
            <a:ext cx="2165963" cy="0"/>
          </a:xfrm>
          <a:prstGeom prst="line">
            <a:avLst/>
          </a:prstGeom>
          <a:ln w="38100" cap="flat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3264306" y="6811256"/>
            <a:ext cx="3362090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147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Conversion Rate Avg.:  </a:t>
            </a:r>
            <a:r>
              <a:rPr lang="en-US" sz="1800" b="1" spc="-147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10.79% 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3114508" y="2401264"/>
            <a:ext cx="4626723" cy="2208350"/>
            <a:chOff x="0" y="0"/>
            <a:chExt cx="1295837" cy="61850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95837" cy="618507"/>
            </a:xfrm>
            <a:custGeom>
              <a:avLst/>
              <a:gdLst/>
              <a:ahLst/>
              <a:cxnLst/>
              <a:rect l="l" t="t" r="r" b="b"/>
              <a:pathLst>
                <a:path w="1295837" h="618507">
                  <a:moveTo>
                    <a:pt x="25100" y="0"/>
                  </a:moveTo>
                  <a:lnTo>
                    <a:pt x="1270737" y="0"/>
                  </a:lnTo>
                  <a:cubicBezTo>
                    <a:pt x="1277394" y="0"/>
                    <a:pt x="1283778" y="2644"/>
                    <a:pt x="1288485" y="7351"/>
                  </a:cubicBezTo>
                  <a:cubicBezTo>
                    <a:pt x="1293192" y="12059"/>
                    <a:pt x="1295837" y="18443"/>
                    <a:pt x="1295837" y="25100"/>
                  </a:cubicBezTo>
                  <a:lnTo>
                    <a:pt x="1295837" y="593408"/>
                  </a:lnTo>
                  <a:cubicBezTo>
                    <a:pt x="1295837" y="600064"/>
                    <a:pt x="1293192" y="606449"/>
                    <a:pt x="1288485" y="611156"/>
                  </a:cubicBezTo>
                  <a:cubicBezTo>
                    <a:pt x="1283778" y="615863"/>
                    <a:pt x="1277394" y="618507"/>
                    <a:pt x="1270737" y="618507"/>
                  </a:cubicBezTo>
                  <a:lnTo>
                    <a:pt x="25100" y="618507"/>
                  </a:lnTo>
                  <a:cubicBezTo>
                    <a:pt x="18443" y="618507"/>
                    <a:pt x="12059" y="615863"/>
                    <a:pt x="7351" y="611156"/>
                  </a:cubicBezTo>
                  <a:cubicBezTo>
                    <a:pt x="2644" y="606449"/>
                    <a:pt x="0" y="600064"/>
                    <a:pt x="0" y="593408"/>
                  </a:cubicBezTo>
                  <a:lnTo>
                    <a:pt x="0" y="25100"/>
                  </a:lnTo>
                  <a:cubicBezTo>
                    <a:pt x="0" y="18443"/>
                    <a:pt x="2644" y="12059"/>
                    <a:pt x="7351" y="7351"/>
                  </a:cubicBezTo>
                  <a:cubicBezTo>
                    <a:pt x="12059" y="2644"/>
                    <a:pt x="18443" y="0"/>
                    <a:pt x="2510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85725"/>
              <a:ext cx="1295837" cy="5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434399" y="2728024"/>
            <a:ext cx="3986941" cy="66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13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Kesalahan Penargetan Nasabah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2946980" y="2009258"/>
            <a:ext cx="882997" cy="88299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3167729" y="2238900"/>
            <a:ext cx="441499" cy="441499"/>
          </a:xfrm>
          <a:custGeom>
            <a:avLst/>
            <a:gdLst/>
            <a:ahLst/>
            <a:cxnLst/>
            <a:rect l="l" t="t" r="r" b="b"/>
            <a:pathLst>
              <a:path w="441499" h="441499">
                <a:moveTo>
                  <a:pt x="0" y="0"/>
                </a:moveTo>
                <a:lnTo>
                  <a:pt x="441499" y="0"/>
                </a:lnTo>
                <a:lnTo>
                  <a:pt x="441499" y="441499"/>
                </a:lnTo>
                <a:lnTo>
                  <a:pt x="0" y="441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3501692" y="3514699"/>
            <a:ext cx="3852355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600" spc="96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Banyak panggilan ditujukan pada nasabah yang tidak tertarik → terjadi pemborosan anggaran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3080330" y="4732505"/>
            <a:ext cx="4674366" cy="2385455"/>
            <a:chOff x="0" y="0"/>
            <a:chExt cx="1309181" cy="66811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09181" cy="668110"/>
            </a:xfrm>
            <a:custGeom>
              <a:avLst/>
              <a:gdLst/>
              <a:ahLst/>
              <a:cxnLst/>
              <a:rect l="l" t="t" r="r" b="b"/>
              <a:pathLst>
                <a:path w="1309181" h="668110">
                  <a:moveTo>
                    <a:pt x="24844" y="0"/>
                  </a:moveTo>
                  <a:lnTo>
                    <a:pt x="1284337" y="0"/>
                  </a:lnTo>
                  <a:cubicBezTo>
                    <a:pt x="1290926" y="0"/>
                    <a:pt x="1297245" y="2617"/>
                    <a:pt x="1301904" y="7277"/>
                  </a:cubicBezTo>
                  <a:cubicBezTo>
                    <a:pt x="1306563" y="11936"/>
                    <a:pt x="1309181" y="18255"/>
                    <a:pt x="1309181" y="24844"/>
                  </a:cubicBezTo>
                  <a:lnTo>
                    <a:pt x="1309181" y="643266"/>
                  </a:lnTo>
                  <a:cubicBezTo>
                    <a:pt x="1309181" y="656987"/>
                    <a:pt x="1298058" y="668110"/>
                    <a:pt x="1284337" y="668110"/>
                  </a:cubicBezTo>
                  <a:lnTo>
                    <a:pt x="24844" y="668110"/>
                  </a:lnTo>
                  <a:cubicBezTo>
                    <a:pt x="18255" y="668110"/>
                    <a:pt x="11936" y="665493"/>
                    <a:pt x="7277" y="660834"/>
                  </a:cubicBezTo>
                  <a:cubicBezTo>
                    <a:pt x="2617" y="656175"/>
                    <a:pt x="0" y="649855"/>
                    <a:pt x="0" y="643266"/>
                  </a:cubicBezTo>
                  <a:lnTo>
                    <a:pt x="0" y="24844"/>
                  </a:lnTo>
                  <a:cubicBezTo>
                    <a:pt x="0" y="18255"/>
                    <a:pt x="2617" y="11936"/>
                    <a:pt x="7277" y="7277"/>
                  </a:cubicBezTo>
                  <a:cubicBezTo>
                    <a:pt x="11936" y="2617"/>
                    <a:pt x="18255" y="0"/>
                    <a:pt x="24844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85725"/>
              <a:ext cx="1309181" cy="582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764755" y="4507803"/>
            <a:ext cx="882997" cy="88299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2936489" y="4679537"/>
            <a:ext cx="539529" cy="539529"/>
          </a:xfrm>
          <a:custGeom>
            <a:avLst/>
            <a:gdLst/>
            <a:ahLst/>
            <a:cxnLst/>
            <a:rect l="l" t="t" r="r" b="b"/>
            <a:pathLst>
              <a:path w="539529" h="539529">
                <a:moveTo>
                  <a:pt x="0" y="0"/>
                </a:moveTo>
                <a:lnTo>
                  <a:pt x="539529" y="0"/>
                </a:lnTo>
                <a:lnTo>
                  <a:pt x="539529" y="539529"/>
                </a:lnTo>
                <a:lnTo>
                  <a:pt x="0" y="539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3550065" y="5510172"/>
            <a:ext cx="417224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65"/>
              </a:lnSpc>
              <a:spcBef>
                <a:spcPct val="0"/>
              </a:spcBef>
            </a:pPr>
            <a:r>
              <a:rPr lang="en-US" sz="1900" b="1" spc="114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US $350/nasabah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550065" y="4963093"/>
            <a:ext cx="4237015" cy="345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600" spc="-213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Biaya Marketing Tinggi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550065" y="5864501"/>
            <a:ext cx="4172246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600" b="1" spc="96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profit potensial yang hilang per tahun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550065" y="6212749"/>
            <a:ext cx="417224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65"/>
              </a:lnSpc>
              <a:spcBef>
                <a:spcPct val="0"/>
              </a:spcBef>
            </a:pPr>
            <a:r>
              <a:rPr lang="en-US" sz="1900" b="1" spc="114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US $5/nasabah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582449" y="6567079"/>
            <a:ext cx="4172246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z="1600" b="1" spc="96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biaya telemarketing per nasabah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700" y="4198426"/>
            <a:ext cx="10043328" cy="1007190"/>
            <a:chOff x="0" y="0"/>
            <a:chExt cx="2680867" cy="268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0867" cy="268849"/>
            </a:xfrm>
            <a:custGeom>
              <a:avLst/>
              <a:gdLst/>
              <a:ahLst/>
              <a:cxnLst/>
              <a:rect l="l" t="t" r="r" b="b"/>
              <a:pathLst>
                <a:path w="2680867" h="268849">
                  <a:moveTo>
                    <a:pt x="39313" y="0"/>
                  </a:moveTo>
                  <a:lnTo>
                    <a:pt x="2641553" y="0"/>
                  </a:lnTo>
                  <a:cubicBezTo>
                    <a:pt x="2651980" y="0"/>
                    <a:pt x="2661979" y="4142"/>
                    <a:pt x="2669352" y="11515"/>
                  </a:cubicBezTo>
                  <a:cubicBezTo>
                    <a:pt x="2676725" y="18887"/>
                    <a:pt x="2680867" y="28887"/>
                    <a:pt x="2680867" y="39313"/>
                  </a:cubicBezTo>
                  <a:lnTo>
                    <a:pt x="2680867" y="229536"/>
                  </a:lnTo>
                  <a:cubicBezTo>
                    <a:pt x="2680867" y="251248"/>
                    <a:pt x="2663266" y="268849"/>
                    <a:pt x="2641553" y="268849"/>
                  </a:cubicBezTo>
                  <a:lnTo>
                    <a:pt x="39313" y="268849"/>
                  </a:lnTo>
                  <a:cubicBezTo>
                    <a:pt x="28887" y="268849"/>
                    <a:pt x="18887" y="264707"/>
                    <a:pt x="11515" y="257335"/>
                  </a:cubicBezTo>
                  <a:cubicBezTo>
                    <a:pt x="4142" y="249962"/>
                    <a:pt x="0" y="239962"/>
                    <a:pt x="0" y="229536"/>
                  </a:cubicBezTo>
                  <a:lnTo>
                    <a:pt x="0" y="39313"/>
                  </a:lnTo>
                  <a:cubicBezTo>
                    <a:pt x="0" y="17601"/>
                    <a:pt x="17601" y="0"/>
                    <a:pt x="39313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680867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Hasil kampanye sebelumnya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7249" y="4361176"/>
            <a:ext cx="733563" cy="694022"/>
            <a:chOff x="0" y="0"/>
            <a:chExt cx="859109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spc="-147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09700" y="5856428"/>
            <a:ext cx="10043328" cy="1007190"/>
            <a:chOff x="0" y="0"/>
            <a:chExt cx="2680867" cy="268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80867" cy="268849"/>
            </a:xfrm>
            <a:custGeom>
              <a:avLst/>
              <a:gdLst/>
              <a:ahLst/>
              <a:cxnLst/>
              <a:rect l="l" t="t" r="r" b="b"/>
              <a:pathLst>
                <a:path w="2680867" h="268849">
                  <a:moveTo>
                    <a:pt x="39313" y="0"/>
                  </a:moveTo>
                  <a:lnTo>
                    <a:pt x="2641553" y="0"/>
                  </a:lnTo>
                  <a:cubicBezTo>
                    <a:pt x="2651980" y="0"/>
                    <a:pt x="2661979" y="4142"/>
                    <a:pt x="2669352" y="11515"/>
                  </a:cubicBezTo>
                  <a:cubicBezTo>
                    <a:pt x="2676725" y="18887"/>
                    <a:pt x="2680867" y="28887"/>
                    <a:pt x="2680867" y="39313"/>
                  </a:cubicBezTo>
                  <a:lnTo>
                    <a:pt x="2680867" y="229536"/>
                  </a:lnTo>
                  <a:cubicBezTo>
                    <a:pt x="2680867" y="251248"/>
                    <a:pt x="2663266" y="268849"/>
                    <a:pt x="2641553" y="268849"/>
                  </a:cubicBezTo>
                  <a:lnTo>
                    <a:pt x="39313" y="268849"/>
                  </a:lnTo>
                  <a:cubicBezTo>
                    <a:pt x="28887" y="268849"/>
                    <a:pt x="18887" y="264707"/>
                    <a:pt x="11515" y="257335"/>
                  </a:cubicBezTo>
                  <a:cubicBezTo>
                    <a:pt x="4142" y="249962"/>
                    <a:pt x="0" y="239962"/>
                    <a:pt x="0" y="229536"/>
                  </a:cubicBezTo>
                  <a:lnTo>
                    <a:pt x="0" y="39313"/>
                  </a:lnTo>
                  <a:cubicBezTo>
                    <a:pt x="0" y="17601"/>
                    <a:pt x="17601" y="0"/>
                    <a:pt x="39313" y="0"/>
                  </a:cubicBezTo>
                  <a:close/>
                </a:path>
              </a:pathLst>
            </a:custGeom>
            <a:solidFill>
              <a:srgbClr val="8A171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680867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Media Komunikasi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7249" y="6013012"/>
            <a:ext cx="733563" cy="694022"/>
            <a:chOff x="0" y="0"/>
            <a:chExt cx="85910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8A1717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spc="-147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09700" y="7464024"/>
            <a:ext cx="10043328" cy="1007190"/>
            <a:chOff x="0" y="0"/>
            <a:chExt cx="2680867" cy="2688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80867" cy="268849"/>
            </a:xfrm>
            <a:custGeom>
              <a:avLst/>
              <a:gdLst/>
              <a:ahLst/>
              <a:cxnLst/>
              <a:rect l="l" t="t" r="r" b="b"/>
              <a:pathLst>
                <a:path w="2680867" h="268849">
                  <a:moveTo>
                    <a:pt x="39313" y="0"/>
                  </a:moveTo>
                  <a:lnTo>
                    <a:pt x="2641553" y="0"/>
                  </a:lnTo>
                  <a:cubicBezTo>
                    <a:pt x="2651980" y="0"/>
                    <a:pt x="2661979" y="4142"/>
                    <a:pt x="2669352" y="11515"/>
                  </a:cubicBezTo>
                  <a:cubicBezTo>
                    <a:pt x="2676725" y="18887"/>
                    <a:pt x="2680867" y="28887"/>
                    <a:pt x="2680867" y="39313"/>
                  </a:cubicBezTo>
                  <a:lnTo>
                    <a:pt x="2680867" y="229536"/>
                  </a:lnTo>
                  <a:cubicBezTo>
                    <a:pt x="2680867" y="251248"/>
                    <a:pt x="2663266" y="268849"/>
                    <a:pt x="2641553" y="268849"/>
                  </a:cubicBezTo>
                  <a:lnTo>
                    <a:pt x="39313" y="268849"/>
                  </a:lnTo>
                  <a:cubicBezTo>
                    <a:pt x="28887" y="268849"/>
                    <a:pt x="18887" y="264707"/>
                    <a:pt x="11515" y="257335"/>
                  </a:cubicBezTo>
                  <a:cubicBezTo>
                    <a:pt x="4142" y="249962"/>
                    <a:pt x="0" y="239962"/>
                    <a:pt x="0" y="229536"/>
                  </a:cubicBezTo>
                  <a:lnTo>
                    <a:pt x="0" y="39313"/>
                  </a:lnTo>
                  <a:cubicBezTo>
                    <a:pt x="0" y="17601"/>
                    <a:pt x="17601" y="0"/>
                    <a:pt x="39313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2680867" cy="278374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Profil Nasabah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07249" y="7620608"/>
            <a:ext cx="733563" cy="694022"/>
            <a:chOff x="0" y="0"/>
            <a:chExt cx="859109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r>
                <a:rPr lang="en-US" sz="1800" spc="-147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170129" y="4581692"/>
            <a:ext cx="413722" cy="41372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09700" y="1414468"/>
            <a:ext cx="10527065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Kontribusi Fitur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9700" y="2406972"/>
            <a:ext cx="14346895" cy="112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Berdasarkan </a:t>
            </a:r>
            <a:r>
              <a:rPr lang="en-US" sz="3000" b="1" i="1">
                <a:solidFill>
                  <a:srgbClr val="3A855D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feature Importance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, fitur-fitur berikut merupakan fitur terpenting: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9700" y="5203014"/>
            <a:ext cx="10043328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Hasil ‘Sukses’ → Meningkatkan Peluang Konversi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9700" y="6820134"/>
            <a:ext cx="12414314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Media Telefon Rumah/kantor → Menurunkan Peluang Konversi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09700" y="8457244"/>
            <a:ext cx="12414314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Seorang Pensiunan → Meningkatkan Peluang Konversi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170129" y="5292148"/>
            <a:ext cx="413722" cy="41372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A1717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824014" y="4504051"/>
            <a:ext cx="2757885" cy="491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Korelasi positif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24014" y="5214507"/>
            <a:ext cx="2895302" cy="491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1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Korelasi negatif</a:t>
            </a:r>
          </a:p>
        </p:txBody>
      </p:sp>
      <p:sp>
        <p:nvSpPr>
          <p:cNvPr id="33" name="AutoShape 33"/>
          <p:cNvSpPr/>
          <p:nvPr/>
        </p:nvSpPr>
        <p:spPr>
          <a:xfrm>
            <a:off x="2382570" y="824093"/>
            <a:ext cx="2327456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409700" y="824093"/>
            <a:ext cx="972870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5. Optimisasi Model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26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2875" y="4936256"/>
            <a:ext cx="12835171" cy="1250379"/>
            <a:chOff x="0" y="0"/>
            <a:chExt cx="3426093" cy="333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26094" cy="333764"/>
            </a:xfrm>
            <a:custGeom>
              <a:avLst/>
              <a:gdLst/>
              <a:ahLst/>
              <a:cxnLst/>
              <a:rect l="l" t="t" r="r" b="b"/>
              <a:pathLst>
                <a:path w="3426094" h="333764">
                  <a:moveTo>
                    <a:pt x="30762" y="0"/>
                  </a:moveTo>
                  <a:lnTo>
                    <a:pt x="3395332" y="0"/>
                  </a:lnTo>
                  <a:cubicBezTo>
                    <a:pt x="3403490" y="0"/>
                    <a:pt x="3411315" y="3241"/>
                    <a:pt x="3417084" y="9010"/>
                  </a:cubicBezTo>
                  <a:cubicBezTo>
                    <a:pt x="3422853" y="14779"/>
                    <a:pt x="3426094" y="22604"/>
                    <a:pt x="3426094" y="30762"/>
                  </a:cubicBezTo>
                  <a:lnTo>
                    <a:pt x="3426094" y="303002"/>
                  </a:lnTo>
                  <a:cubicBezTo>
                    <a:pt x="3426094" y="311160"/>
                    <a:pt x="3422853" y="318985"/>
                    <a:pt x="3417084" y="324754"/>
                  </a:cubicBezTo>
                  <a:cubicBezTo>
                    <a:pt x="3411315" y="330523"/>
                    <a:pt x="3403490" y="333764"/>
                    <a:pt x="3395332" y="333764"/>
                  </a:cubicBezTo>
                  <a:lnTo>
                    <a:pt x="30762" y="333764"/>
                  </a:lnTo>
                  <a:cubicBezTo>
                    <a:pt x="22604" y="333764"/>
                    <a:pt x="14779" y="330523"/>
                    <a:pt x="9010" y="324754"/>
                  </a:cubicBezTo>
                  <a:cubicBezTo>
                    <a:pt x="3241" y="318985"/>
                    <a:pt x="0" y="311160"/>
                    <a:pt x="0" y="303002"/>
                  </a:cubicBezTo>
                  <a:lnTo>
                    <a:pt x="0" y="30762"/>
                  </a:lnTo>
                  <a:cubicBezTo>
                    <a:pt x="0" y="22604"/>
                    <a:pt x="3241" y="14779"/>
                    <a:pt x="9010" y="9010"/>
                  </a:cubicBezTo>
                  <a:cubicBezTo>
                    <a:pt x="14779" y="3241"/>
                    <a:pt x="22604" y="0"/>
                    <a:pt x="30762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3426093" cy="343289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Korelasi positif paling kuat:</a:t>
              </a:r>
            </a:p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</a:t>
              </a:r>
              <a:r>
                <a:rPr lang="en-US" sz="3300" b="1">
                  <a:solidFill>
                    <a:srgbClr val="F1F0E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status ‘sukses’ di kampanye sebelumnya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38144" y="5214435"/>
            <a:ext cx="733563" cy="694022"/>
            <a:chOff x="0" y="0"/>
            <a:chExt cx="859109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26462" y="7112250"/>
            <a:ext cx="12821583" cy="1250379"/>
            <a:chOff x="0" y="0"/>
            <a:chExt cx="3422467" cy="3337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22467" cy="333764"/>
            </a:xfrm>
            <a:custGeom>
              <a:avLst/>
              <a:gdLst/>
              <a:ahLst/>
              <a:cxnLst/>
              <a:rect l="l" t="t" r="r" b="b"/>
              <a:pathLst>
                <a:path w="3422467" h="333764">
                  <a:moveTo>
                    <a:pt x="30795" y="0"/>
                  </a:moveTo>
                  <a:lnTo>
                    <a:pt x="3391672" y="0"/>
                  </a:lnTo>
                  <a:cubicBezTo>
                    <a:pt x="3399839" y="0"/>
                    <a:pt x="3407672" y="3244"/>
                    <a:pt x="3413447" y="9020"/>
                  </a:cubicBezTo>
                  <a:cubicBezTo>
                    <a:pt x="3419222" y="14795"/>
                    <a:pt x="3422467" y="22628"/>
                    <a:pt x="3422467" y="30795"/>
                  </a:cubicBezTo>
                  <a:lnTo>
                    <a:pt x="3422467" y="302969"/>
                  </a:lnTo>
                  <a:cubicBezTo>
                    <a:pt x="3422467" y="319977"/>
                    <a:pt x="3408680" y="333764"/>
                    <a:pt x="3391672" y="333764"/>
                  </a:cubicBezTo>
                  <a:lnTo>
                    <a:pt x="30795" y="333764"/>
                  </a:lnTo>
                  <a:cubicBezTo>
                    <a:pt x="13787" y="333764"/>
                    <a:pt x="0" y="319977"/>
                    <a:pt x="0" y="302969"/>
                  </a:cubicBezTo>
                  <a:lnTo>
                    <a:pt x="0" y="30795"/>
                  </a:lnTo>
                  <a:cubicBezTo>
                    <a:pt x="0" y="13787"/>
                    <a:pt x="13787" y="0"/>
                    <a:pt x="30795" y="0"/>
                  </a:cubicBezTo>
                  <a:close/>
                </a:path>
              </a:pathLst>
            </a:custGeom>
            <a:solidFill>
              <a:srgbClr val="8A171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3422467" cy="343289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Korelasi negatif paling kuat:</a:t>
              </a:r>
            </a:p>
            <a:p>
              <a:pPr algn="l">
                <a:lnSpc>
                  <a:spcPts val="3993"/>
                </a:lnSpc>
              </a:pPr>
              <a:r>
                <a:rPr lang="en-US" sz="33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</a:t>
              </a:r>
              <a:r>
                <a:rPr lang="en-US" sz="3300" b="1">
                  <a:solidFill>
                    <a:srgbClr val="F1F0E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kontak melalui telepon kantor/rumah (bukan ponsel)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51732" y="7390429"/>
            <a:ext cx="733563" cy="694022"/>
            <a:chOff x="0" y="0"/>
            <a:chExt cx="85910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8A1717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88686" y="4936256"/>
            <a:ext cx="555014" cy="3426373"/>
            <a:chOff x="0" y="0"/>
            <a:chExt cx="146176" cy="9024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6176" cy="902419"/>
            </a:xfrm>
            <a:custGeom>
              <a:avLst/>
              <a:gdLst/>
              <a:ahLst/>
              <a:cxnLst/>
              <a:rect l="l" t="t" r="r" b="b"/>
              <a:pathLst>
                <a:path w="146176" h="902419">
                  <a:moveTo>
                    <a:pt x="73088" y="0"/>
                  </a:moveTo>
                  <a:lnTo>
                    <a:pt x="73088" y="0"/>
                  </a:lnTo>
                  <a:cubicBezTo>
                    <a:pt x="113454" y="0"/>
                    <a:pt x="146176" y="32723"/>
                    <a:pt x="146176" y="73088"/>
                  </a:cubicBezTo>
                  <a:lnTo>
                    <a:pt x="146176" y="829331"/>
                  </a:lnTo>
                  <a:cubicBezTo>
                    <a:pt x="146176" y="869697"/>
                    <a:pt x="113454" y="902419"/>
                    <a:pt x="73088" y="902419"/>
                  </a:cubicBezTo>
                  <a:lnTo>
                    <a:pt x="73088" y="902419"/>
                  </a:lnTo>
                  <a:cubicBezTo>
                    <a:pt x="32723" y="902419"/>
                    <a:pt x="0" y="869697"/>
                    <a:pt x="0" y="829331"/>
                  </a:cubicBezTo>
                  <a:lnTo>
                    <a:pt x="0" y="73088"/>
                  </a:lnTo>
                  <a:cubicBezTo>
                    <a:pt x="0" y="32723"/>
                    <a:pt x="32723" y="0"/>
                    <a:pt x="730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A1717">
                    <a:alpha val="100000"/>
                  </a:srgbClr>
                </a:gs>
                <a:gs pos="100000">
                  <a:srgbClr val="3A855D">
                    <a:alpha val="100000"/>
                  </a:srgbClr>
                </a:gs>
              </a:gsLst>
              <a:lin ang="162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85725"/>
              <a:ext cx="146176" cy="81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09700" y="1612907"/>
            <a:ext cx="8261242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STEP 5:  OPTIMISASI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9700" y="3901841"/>
            <a:ext cx="14346895" cy="55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530"/>
              </a:lnSpc>
              <a:buFont typeface="Arial"/>
              <a:buChar char="•"/>
            </a:pP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Lebih lanjutnya, melalui uji </a:t>
            </a:r>
            <a:r>
              <a:rPr lang="en-US" sz="3000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SHAP</a:t>
            </a:r>
            <a:r>
              <a:rPr lang="en-US" sz="300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, ditemukan bahwa: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9700" y="2430284"/>
            <a:ext cx="10527065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Kontribusi Fitur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27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27624" y="1171575"/>
            <a:ext cx="10036657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Kesimpulan &amp; </a:t>
            </a:r>
            <a:r>
              <a:rPr lang="en-US" sz="7000" spc="-574">
                <a:solidFill>
                  <a:srgbClr val="F3D6B5"/>
                </a:solidFill>
                <a:latin typeface="Public Sans"/>
                <a:ea typeface="Public Sans"/>
                <a:cs typeface="Public Sans"/>
                <a:sym typeface="Public Sans"/>
              </a:rPr>
              <a:t>Rekomendasi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6747" y="3283278"/>
            <a:ext cx="16226695" cy="2768548"/>
            <a:chOff x="0" y="0"/>
            <a:chExt cx="21635593" cy="369139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370339" cy="3691397"/>
              <a:chOff x="0" y="0"/>
              <a:chExt cx="2178367" cy="77540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78367" cy="775405"/>
              </a:xfrm>
              <a:custGeom>
                <a:avLst/>
                <a:gdLst/>
                <a:ahLst/>
                <a:cxnLst/>
                <a:rect l="l" t="t" r="r" b="b"/>
                <a:pathLst>
                  <a:path w="2178367" h="775405">
                    <a:moveTo>
                      <a:pt x="14931" y="0"/>
                    </a:moveTo>
                    <a:lnTo>
                      <a:pt x="2163436" y="0"/>
                    </a:lnTo>
                    <a:cubicBezTo>
                      <a:pt x="2171682" y="0"/>
                      <a:pt x="2178367" y="6685"/>
                      <a:pt x="2178367" y="14931"/>
                    </a:cubicBezTo>
                    <a:lnTo>
                      <a:pt x="2178367" y="760475"/>
                    </a:lnTo>
                    <a:cubicBezTo>
                      <a:pt x="2178367" y="768721"/>
                      <a:pt x="2171682" y="775405"/>
                      <a:pt x="2163436" y="775405"/>
                    </a:cubicBezTo>
                    <a:lnTo>
                      <a:pt x="14931" y="775405"/>
                    </a:lnTo>
                    <a:cubicBezTo>
                      <a:pt x="6685" y="775405"/>
                      <a:pt x="0" y="768721"/>
                      <a:pt x="0" y="760475"/>
                    </a:cubicBezTo>
                    <a:lnTo>
                      <a:pt x="0" y="14931"/>
                    </a:lnTo>
                    <a:cubicBezTo>
                      <a:pt x="0" y="6685"/>
                      <a:pt x="6685" y="0"/>
                      <a:pt x="14931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85725"/>
                <a:ext cx="2178367" cy="6896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80279" y="552284"/>
              <a:ext cx="9076618" cy="2571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65"/>
                </a:lnSpc>
              </a:pPr>
              <a:r>
                <a:rPr lang="en-US" sz="1900" b="1" spc="114">
                  <a:solidFill>
                    <a:srgbClr val="F1F0EC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Profil nasabah potensial:</a:t>
              </a:r>
            </a:p>
            <a:p>
              <a:pPr algn="just">
                <a:lnSpc>
                  <a:spcPts val="2565"/>
                </a:lnSpc>
              </a:pPr>
              <a:endParaRPr lang="en-US" sz="1900" b="1" spc="114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endParaRPr>
            </a:p>
            <a:p>
              <a:pPr marL="410211" lvl="1" indent="-205106" algn="just">
                <a:lnSpc>
                  <a:spcPts val="2565"/>
                </a:lnSpc>
                <a:buFont typeface="Arial"/>
                <a:buChar char="•"/>
              </a:pPr>
              <a:r>
                <a:rPr lang="en-US" sz="1900" b="1" spc="114">
                  <a:solidFill>
                    <a:srgbClr val="F1F0EC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Berusia 25-34 tahun</a:t>
              </a:r>
            </a:p>
            <a:p>
              <a:pPr marL="410211" lvl="1" indent="-205106" algn="just">
                <a:lnSpc>
                  <a:spcPts val="2565"/>
                </a:lnSpc>
                <a:buFont typeface="Arial"/>
                <a:buChar char="•"/>
              </a:pPr>
              <a:r>
                <a:rPr lang="en-US" sz="1900" b="1" spc="114">
                  <a:solidFill>
                    <a:srgbClr val="F1F0EC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Berpendidikan tinggi</a:t>
              </a:r>
            </a:p>
            <a:p>
              <a:pPr marL="410211" lvl="1" indent="-205106" algn="just">
                <a:lnSpc>
                  <a:spcPts val="2565"/>
                </a:lnSpc>
                <a:buFont typeface="Arial"/>
                <a:buChar char="•"/>
              </a:pPr>
              <a:r>
                <a:rPr lang="en-US" sz="1900" b="1" spc="114">
                  <a:solidFill>
                    <a:srgbClr val="F1F0EC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Tidak memiliki pinjaman pribadi</a:t>
              </a:r>
            </a:p>
            <a:p>
              <a:pPr marL="410211" lvl="1" indent="-205106" algn="just">
                <a:lnSpc>
                  <a:spcPts val="2565"/>
                </a:lnSpc>
                <a:buFont typeface="Arial"/>
                <a:buChar char="•"/>
              </a:pPr>
              <a:r>
                <a:rPr lang="en-US" sz="1900" b="1" u="none" spc="114">
                  <a:solidFill>
                    <a:srgbClr val="F1F0EC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Berstatus </a:t>
              </a:r>
              <a:r>
                <a:rPr lang="en-US" sz="1900" b="1" i="1" u="none" spc="114">
                  <a:solidFill>
                    <a:srgbClr val="F1F0EC"/>
                  </a:solidFill>
                  <a:latin typeface="Public Sans Medium Italics"/>
                  <a:ea typeface="Public Sans Medium Italics"/>
                  <a:cs typeface="Public Sans Medium Italics"/>
                  <a:sym typeface="Public Sans Medium Italics"/>
                </a:rPr>
                <a:t>single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0820400" y="0"/>
              <a:ext cx="10815193" cy="3691397"/>
              <a:chOff x="0" y="0"/>
              <a:chExt cx="2271812" cy="77540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271812" cy="775405"/>
              </a:xfrm>
              <a:custGeom>
                <a:avLst/>
                <a:gdLst/>
                <a:ahLst/>
                <a:cxnLst/>
                <a:rect l="l" t="t" r="r" b="b"/>
                <a:pathLst>
                  <a:path w="2271812" h="775405">
                    <a:moveTo>
                      <a:pt x="14317" y="0"/>
                    </a:moveTo>
                    <a:lnTo>
                      <a:pt x="2257495" y="0"/>
                    </a:lnTo>
                    <a:cubicBezTo>
                      <a:pt x="2261292" y="0"/>
                      <a:pt x="2264934" y="1508"/>
                      <a:pt x="2267619" y="4193"/>
                    </a:cubicBezTo>
                    <a:cubicBezTo>
                      <a:pt x="2270304" y="6878"/>
                      <a:pt x="2271812" y="10520"/>
                      <a:pt x="2271812" y="14317"/>
                    </a:cubicBezTo>
                    <a:lnTo>
                      <a:pt x="2271812" y="761089"/>
                    </a:lnTo>
                    <a:cubicBezTo>
                      <a:pt x="2271812" y="764886"/>
                      <a:pt x="2270304" y="768527"/>
                      <a:pt x="2267619" y="771212"/>
                    </a:cubicBezTo>
                    <a:cubicBezTo>
                      <a:pt x="2264934" y="773897"/>
                      <a:pt x="2261292" y="775405"/>
                      <a:pt x="2257495" y="775405"/>
                    </a:cubicBezTo>
                    <a:lnTo>
                      <a:pt x="14317" y="775405"/>
                    </a:lnTo>
                    <a:cubicBezTo>
                      <a:pt x="10520" y="775405"/>
                      <a:pt x="6878" y="773897"/>
                      <a:pt x="4193" y="771212"/>
                    </a:cubicBezTo>
                    <a:cubicBezTo>
                      <a:pt x="1508" y="768527"/>
                      <a:pt x="0" y="764886"/>
                      <a:pt x="0" y="761089"/>
                    </a:cubicBezTo>
                    <a:lnTo>
                      <a:pt x="0" y="14317"/>
                    </a:lnTo>
                    <a:cubicBezTo>
                      <a:pt x="0" y="10520"/>
                      <a:pt x="1508" y="6878"/>
                      <a:pt x="4193" y="4193"/>
                    </a:cubicBezTo>
                    <a:cubicBezTo>
                      <a:pt x="6878" y="1508"/>
                      <a:pt x="10520" y="0"/>
                      <a:pt x="14317" y="0"/>
                    </a:cubicBezTo>
                    <a:close/>
                  </a:path>
                </a:pathLst>
              </a:custGeom>
              <a:solidFill>
                <a:srgbClr val="F3D6B5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85725"/>
                <a:ext cx="2271812" cy="6896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1334015" y="576414"/>
              <a:ext cx="9726506" cy="1275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65"/>
                </a:lnSpc>
              </a:pPr>
              <a:r>
                <a:rPr lang="en-US" sz="1900" spc="114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Direkomendasikan untuk membuat segmentasi kampanye berdasarkan profil nasabah dan </a:t>
              </a:r>
              <a:r>
                <a:rPr lang="en-US" sz="1900" b="1" spc="114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memprioritaskan nasabah potensial </a:t>
              </a:r>
              <a:r>
                <a:rPr lang="en-US" sz="1900" spc="114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untuk meningkatkan peluang konversi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009474" y="2223135"/>
            <a:ext cx="8261242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UNTUK TIM MARKETING BANK PORTUGAL 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30653" y="6286591"/>
            <a:ext cx="7777754" cy="3091978"/>
            <a:chOff x="0" y="0"/>
            <a:chExt cx="2178367" cy="8659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78367" cy="865991"/>
            </a:xfrm>
            <a:custGeom>
              <a:avLst/>
              <a:gdLst/>
              <a:ahLst/>
              <a:cxnLst/>
              <a:rect l="l" t="t" r="r" b="b"/>
              <a:pathLst>
                <a:path w="2178367" h="865991">
                  <a:moveTo>
                    <a:pt x="14931" y="0"/>
                  </a:moveTo>
                  <a:lnTo>
                    <a:pt x="2163436" y="0"/>
                  </a:lnTo>
                  <a:cubicBezTo>
                    <a:pt x="2171682" y="0"/>
                    <a:pt x="2178367" y="6685"/>
                    <a:pt x="2178367" y="14931"/>
                  </a:cubicBezTo>
                  <a:lnTo>
                    <a:pt x="2178367" y="851060"/>
                  </a:lnTo>
                  <a:cubicBezTo>
                    <a:pt x="2178367" y="859306"/>
                    <a:pt x="2171682" y="865991"/>
                    <a:pt x="2163436" y="865991"/>
                  </a:cubicBezTo>
                  <a:lnTo>
                    <a:pt x="14931" y="865991"/>
                  </a:lnTo>
                  <a:cubicBezTo>
                    <a:pt x="6685" y="865991"/>
                    <a:pt x="0" y="859306"/>
                    <a:pt x="0" y="851060"/>
                  </a:cubicBezTo>
                  <a:lnTo>
                    <a:pt x="0" y="14931"/>
                  </a:lnTo>
                  <a:cubicBezTo>
                    <a:pt x="0" y="6685"/>
                    <a:pt x="6685" y="0"/>
                    <a:pt x="1493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85725"/>
              <a:ext cx="2178367" cy="780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65862" y="6757014"/>
            <a:ext cx="6807463" cy="193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5"/>
              </a:lnSpc>
            </a:pPr>
            <a:r>
              <a:rPr lang="en-US" sz="1900" b="1" spc="114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Pendekatan marketing terbaik:</a:t>
            </a:r>
          </a:p>
          <a:p>
            <a:pPr algn="l">
              <a:lnSpc>
                <a:spcPts val="2565"/>
              </a:lnSpc>
            </a:pPr>
            <a:endParaRPr lang="en-US" sz="1900" b="1" spc="114">
              <a:solidFill>
                <a:srgbClr val="F1F0E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410211" lvl="1" indent="-205106" algn="l">
              <a:lnSpc>
                <a:spcPts val="2565"/>
              </a:lnSpc>
              <a:buFont typeface="Arial"/>
              <a:buChar char="•"/>
            </a:pPr>
            <a:r>
              <a:rPr lang="en-US" sz="1900" b="1" u="none" spc="114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Nasabah yang pernah konversi sebelumnya</a:t>
            </a:r>
          </a:p>
          <a:p>
            <a:pPr marL="410211" lvl="1" indent="-205106" algn="l">
              <a:lnSpc>
                <a:spcPts val="2565"/>
              </a:lnSpc>
              <a:buFont typeface="Arial"/>
              <a:buChar char="•"/>
            </a:pPr>
            <a:r>
              <a:rPr lang="en-US" sz="1900" b="1" u="none" spc="114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Kontak dilakukan ke ponsel pribadi nasabah dan tidak melalui telepon rumah.</a:t>
            </a:r>
          </a:p>
          <a:p>
            <a:pPr algn="l">
              <a:lnSpc>
                <a:spcPts val="2565"/>
              </a:lnSpc>
            </a:pPr>
            <a:endParaRPr lang="en-US" sz="1900" b="1" u="none" spc="114">
              <a:solidFill>
                <a:srgbClr val="F1F0E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9145953" y="6286591"/>
            <a:ext cx="8111395" cy="3091978"/>
            <a:chOff x="0" y="0"/>
            <a:chExt cx="2271812" cy="8659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71812" cy="865991"/>
            </a:xfrm>
            <a:custGeom>
              <a:avLst/>
              <a:gdLst/>
              <a:ahLst/>
              <a:cxnLst/>
              <a:rect l="l" t="t" r="r" b="b"/>
              <a:pathLst>
                <a:path w="2271812" h="865991">
                  <a:moveTo>
                    <a:pt x="14317" y="0"/>
                  </a:moveTo>
                  <a:lnTo>
                    <a:pt x="2257495" y="0"/>
                  </a:lnTo>
                  <a:cubicBezTo>
                    <a:pt x="2261292" y="0"/>
                    <a:pt x="2264934" y="1508"/>
                    <a:pt x="2267619" y="4193"/>
                  </a:cubicBezTo>
                  <a:cubicBezTo>
                    <a:pt x="2270304" y="6878"/>
                    <a:pt x="2271812" y="10520"/>
                    <a:pt x="2271812" y="14317"/>
                  </a:cubicBezTo>
                  <a:lnTo>
                    <a:pt x="2271812" y="851674"/>
                  </a:lnTo>
                  <a:cubicBezTo>
                    <a:pt x="2271812" y="855471"/>
                    <a:pt x="2270304" y="859113"/>
                    <a:pt x="2267619" y="861798"/>
                  </a:cubicBezTo>
                  <a:cubicBezTo>
                    <a:pt x="2264934" y="864483"/>
                    <a:pt x="2261292" y="865991"/>
                    <a:pt x="2257495" y="865991"/>
                  </a:cubicBezTo>
                  <a:lnTo>
                    <a:pt x="14317" y="865991"/>
                  </a:lnTo>
                  <a:cubicBezTo>
                    <a:pt x="10520" y="865991"/>
                    <a:pt x="6878" y="864483"/>
                    <a:pt x="4193" y="861798"/>
                  </a:cubicBezTo>
                  <a:cubicBezTo>
                    <a:pt x="1508" y="859113"/>
                    <a:pt x="0" y="855471"/>
                    <a:pt x="0" y="851674"/>
                  </a:cubicBezTo>
                  <a:lnTo>
                    <a:pt x="0" y="14317"/>
                  </a:lnTo>
                  <a:cubicBezTo>
                    <a:pt x="0" y="10520"/>
                    <a:pt x="1508" y="6878"/>
                    <a:pt x="4193" y="4193"/>
                  </a:cubicBezTo>
                  <a:cubicBezTo>
                    <a:pt x="6878" y="1508"/>
                    <a:pt x="10520" y="0"/>
                    <a:pt x="14317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85725"/>
              <a:ext cx="2271812" cy="780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554210" y="6670950"/>
            <a:ext cx="7294879" cy="193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5"/>
              </a:lnSpc>
            </a:pPr>
            <a:r>
              <a:rPr lang="en-US" sz="1900" spc="11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Kampanye sebaiknya:</a:t>
            </a:r>
          </a:p>
          <a:p>
            <a:pPr algn="l">
              <a:lnSpc>
                <a:spcPts val="2565"/>
              </a:lnSpc>
            </a:pPr>
            <a:endParaRPr lang="en-US" sz="1900" spc="114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10211" lvl="1" indent="-205106" algn="l">
              <a:lnSpc>
                <a:spcPts val="2565"/>
              </a:lnSpc>
              <a:buFont typeface="Arial"/>
              <a:buChar char="•"/>
            </a:pPr>
            <a:r>
              <a:rPr lang="en-US" sz="1900" u="none" spc="11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Prioritaskan nasabah dengan riwayat konversi berhasil.</a:t>
            </a:r>
          </a:p>
          <a:p>
            <a:pPr marL="410211" lvl="1" indent="-205106" algn="l">
              <a:lnSpc>
                <a:spcPts val="2565"/>
              </a:lnSpc>
              <a:buFont typeface="Arial"/>
              <a:buChar char="•"/>
            </a:pPr>
            <a:r>
              <a:rPr lang="en-US" sz="1900" u="none" spc="11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Disarankan menghubungi nasabah hanya lewat ponsel pribadi agar lebih personal dan efesien.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69046" y="1171575"/>
            <a:ext cx="10036657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F3D6B5"/>
                </a:solidFill>
                <a:latin typeface="Public Sans"/>
                <a:ea typeface="Public Sans"/>
                <a:cs typeface="Public Sans"/>
                <a:sym typeface="Public Sans"/>
              </a:rPr>
              <a:t>Rekomendasi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28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6747" y="3283278"/>
            <a:ext cx="7777754" cy="2686608"/>
            <a:chOff x="0" y="0"/>
            <a:chExt cx="2178367" cy="7524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8367" cy="752456"/>
            </a:xfrm>
            <a:custGeom>
              <a:avLst/>
              <a:gdLst/>
              <a:ahLst/>
              <a:cxnLst/>
              <a:rect l="l" t="t" r="r" b="b"/>
              <a:pathLst>
                <a:path w="2178367" h="752456">
                  <a:moveTo>
                    <a:pt x="14931" y="0"/>
                  </a:moveTo>
                  <a:lnTo>
                    <a:pt x="2163436" y="0"/>
                  </a:lnTo>
                  <a:cubicBezTo>
                    <a:pt x="2171682" y="0"/>
                    <a:pt x="2178367" y="6685"/>
                    <a:pt x="2178367" y="14931"/>
                  </a:cubicBezTo>
                  <a:lnTo>
                    <a:pt x="2178367" y="737525"/>
                  </a:lnTo>
                  <a:cubicBezTo>
                    <a:pt x="2178367" y="745771"/>
                    <a:pt x="2171682" y="752456"/>
                    <a:pt x="2163436" y="752456"/>
                  </a:cubicBezTo>
                  <a:lnTo>
                    <a:pt x="14931" y="752456"/>
                  </a:lnTo>
                  <a:cubicBezTo>
                    <a:pt x="10971" y="752456"/>
                    <a:pt x="7173" y="750883"/>
                    <a:pt x="4373" y="748083"/>
                  </a:cubicBezTo>
                  <a:cubicBezTo>
                    <a:pt x="1573" y="745283"/>
                    <a:pt x="0" y="741485"/>
                    <a:pt x="0" y="737525"/>
                  </a:cubicBezTo>
                  <a:lnTo>
                    <a:pt x="0" y="14931"/>
                  </a:lnTo>
                  <a:cubicBezTo>
                    <a:pt x="0" y="6685"/>
                    <a:pt x="6685" y="0"/>
                    <a:pt x="1493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2178367" cy="66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1956" y="3690347"/>
            <a:ext cx="6807463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5"/>
              </a:lnSpc>
            </a:pPr>
            <a:r>
              <a:rPr lang="en-US" sz="1900" b="1" spc="114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Pengaruh kondisi ekonomi eksternal:</a:t>
            </a:r>
          </a:p>
          <a:p>
            <a:pPr algn="just">
              <a:lnSpc>
                <a:spcPts val="2565"/>
              </a:lnSpc>
            </a:pPr>
            <a:endParaRPr lang="en-US" sz="1900" b="1" spc="114">
              <a:solidFill>
                <a:srgbClr val="F1F0EC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  <a:p>
            <a:pPr marL="410211" lvl="1" indent="-205106" algn="l">
              <a:lnSpc>
                <a:spcPts val="2565"/>
              </a:lnSpc>
              <a:buFont typeface="Arial"/>
              <a:buChar char="•"/>
            </a:pPr>
            <a:r>
              <a:rPr lang="en-US" sz="1900" b="1" spc="114">
                <a:solidFill>
                  <a:srgbClr val="F1F0EC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Ketertarikan meningkat saat kondisi ekonomi tidak pasti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2047" y="3283278"/>
            <a:ext cx="8111395" cy="2686608"/>
            <a:chOff x="0" y="0"/>
            <a:chExt cx="2271812" cy="7524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1812" cy="752456"/>
            </a:xfrm>
            <a:custGeom>
              <a:avLst/>
              <a:gdLst/>
              <a:ahLst/>
              <a:cxnLst/>
              <a:rect l="l" t="t" r="r" b="b"/>
              <a:pathLst>
                <a:path w="2271812" h="752456">
                  <a:moveTo>
                    <a:pt x="14317" y="0"/>
                  </a:moveTo>
                  <a:lnTo>
                    <a:pt x="2257495" y="0"/>
                  </a:lnTo>
                  <a:cubicBezTo>
                    <a:pt x="2261292" y="0"/>
                    <a:pt x="2264934" y="1508"/>
                    <a:pt x="2267619" y="4193"/>
                  </a:cubicBezTo>
                  <a:cubicBezTo>
                    <a:pt x="2270304" y="6878"/>
                    <a:pt x="2271812" y="10520"/>
                    <a:pt x="2271812" y="14317"/>
                  </a:cubicBezTo>
                  <a:lnTo>
                    <a:pt x="2271812" y="738139"/>
                  </a:lnTo>
                  <a:cubicBezTo>
                    <a:pt x="2271812" y="741936"/>
                    <a:pt x="2270304" y="745578"/>
                    <a:pt x="2267619" y="748263"/>
                  </a:cubicBezTo>
                  <a:cubicBezTo>
                    <a:pt x="2264934" y="750948"/>
                    <a:pt x="2261292" y="752456"/>
                    <a:pt x="2257495" y="752456"/>
                  </a:cubicBezTo>
                  <a:lnTo>
                    <a:pt x="14317" y="752456"/>
                  </a:lnTo>
                  <a:cubicBezTo>
                    <a:pt x="10520" y="752456"/>
                    <a:pt x="6878" y="750948"/>
                    <a:pt x="4193" y="748263"/>
                  </a:cubicBezTo>
                  <a:cubicBezTo>
                    <a:pt x="1508" y="745578"/>
                    <a:pt x="0" y="741936"/>
                    <a:pt x="0" y="738139"/>
                  </a:cubicBezTo>
                  <a:lnTo>
                    <a:pt x="0" y="14317"/>
                  </a:lnTo>
                  <a:cubicBezTo>
                    <a:pt x="0" y="10520"/>
                    <a:pt x="1508" y="6878"/>
                    <a:pt x="4193" y="4193"/>
                  </a:cubicBezTo>
                  <a:cubicBezTo>
                    <a:pt x="6878" y="1508"/>
                    <a:pt x="10520" y="0"/>
                    <a:pt x="14317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2271812" cy="66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531164" y="3644554"/>
            <a:ext cx="7294879" cy="193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5"/>
              </a:lnSpc>
            </a:pPr>
            <a:r>
              <a:rPr lang="en-US" sz="1900" b="1" spc="114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Penyesuaian isi kampanye dengan situasi ekonomi</a:t>
            </a:r>
            <a:r>
              <a:rPr lang="en-US" sz="1900" spc="11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</a:p>
          <a:p>
            <a:pPr algn="l">
              <a:lnSpc>
                <a:spcPts val="2565"/>
              </a:lnSpc>
            </a:pPr>
            <a:endParaRPr lang="en-US" sz="1900" spc="114">
              <a:solidFill>
                <a:srgbClr val="3A855D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10211" lvl="1" indent="-205106" algn="l">
              <a:lnSpc>
                <a:spcPts val="2565"/>
              </a:lnSpc>
              <a:buFont typeface="Arial"/>
              <a:buChar char="•"/>
            </a:pPr>
            <a:r>
              <a:rPr lang="en-US" sz="1900" u="none" spc="11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Ekonomi lesu → manfaat keamanan, stabilitas, jaminan hasil</a:t>
            </a:r>
          </a:p>
          <a:p>
            <a:pPr marL="410211" lvl="1" indent="-205106" algn="l">
              <a:lnSpc>
                <a:spcPts val="2565"/>
              </a:lnSpc>
              <a:buFont typeface="Arial"/>
              <a:buChar char="•"/>
            </a:pPr>
            <a:r>
              <a:rPr lang="en-US" sz="1900" u="none" spc="11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Ekonomi kuat → peluang pertumbuhan dana, fleksibilitas produk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30653" y="6286591"/>
            <a:ext cx="7777754" cy="2238212"/>
            <a:chOff x="0" y="0"/>
            <a:chExt cx="2178367" cy="6268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8367" cy="626871"/>
            </a:xfrm>
            <a:custGeom>
              <a:avLst/>
              <a:gdLst/>
              <a:ahLst/>
              <a:cxnLst/>
              <a:rect l="l" t="t" r="r" b="b"/>
              <a:pathLst>
                <a:path w="2178367" h="626871">
                  <a:moveTo>
                    <a:pt x="14931" y="0"/>
                  </a:moveTo>
                  <a:lnTo>
                    <a:pt x="2163436" y="0"/>
                  </a:lnTo>
                  <a:cubicBezTo>
                    <a:pt x="2171682" y="0"/>
                    <a:pt x="2178367" y="6685"/>
                    <a:pt x="2178367" y="14931"/>
                  </a:cubicBezTo>
                  <a:lnTo>
                    <a:pt x="2178367" y="611940"/>
                  </a:lnTo>
                  <a:cubicBezTo>
                    <a:pt x="2178367" y="620186"/>
                    <a:pt x="2171682" y="626871"/>
                    <a:pt x="2163436" y="626871"/>
                  </a:cubicBezTo>
                  <a:lnTo>
                    <a:pt x="14931" y="626871"/>
                  </a:lnTo>
                  <a:cubicBezTo>
                    <a:pt x="6685" y="626871"/>
                    <a:pt x="0" y="620186"/>
                    <a:pt x="0" y="611940"/>
                  </a:cubicBezTo>
                  <a:lnTo>
                    <a:pt x="0" y="14931"/>
                  </a:lnTo>
                  <a:cubicBezTo>
                    <a:pt x="0" y="6685"/>
                    <a:pt x="6685" y="0"/>
                    <a:pt x="14931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85725"/>
              <a:ext cx="2178367" cy="541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65862" y="6757014"/>
            <a:ext cx="6807463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5"/>
              </a:lnSpc>
            </a:pPr>
            <a:r>
              <a:rPr lang="en-US" sz="1900" spc="114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Model </a:t>
            </a:r>
            <a:r>
              <a:rPr lang="en-US" sz="1900" i="1" spc="114">
                <a:solidFill>
                  <a:srgbClr val="F1F0EC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machine learning </a:t>
            </a:r>
            <a:r>
              <a:rPr lang="en-US" sz="1900" spc="114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efektif meningkatkan tingkat konversi (6.43% ~ 50%) menjadi 74.82%.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45953" y="6286591"/>
            <a:ext cx="8111395" cy="2238212"/>
            <a:chOff x="0" y="0"/>
            <a:chExt cx="2271812" cy="6268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1812" cy="626871"/>
            </a:xfrm>
            <a:custGeom>
              <a:avLst/>
              <a:gdLst/>
              <a:ahLst/>
              <a:cxnLst/>
              <a:rect l="l" t="t" r="r" b="b"/>
              <a:pathLst>
                <a:path w="2271812" h="626871">
                  <a:moveTo>
                    <a:pt x="14317" y="0"/>
                  </a:moveTo>
                  <a:lnTo>
                    <a:pt x="2257495" y="0"/>
                  </a:lnTo>
                  <a:cubicBezTo>
                    <a:pt x="2261292" y="0"/>
                    <a:pt x="2264934" y="1508"/>
                    <a:pt x="2267619" y="4193"/>
                  </a:cubicBezTo>
                  <a:cubicBezTo>
                    <a:pt x="2270304" y="6878"/>
                    <a:pt x="2271812" y="10520"/>
                    <a:pt x="2271812" y="14317"/>
                  </a:cubicBezTo>
                  <a:lnTo>
                    <a:pt x="2271812" y="612554"/>
                  </a:lnTo>
                  <a:cubicBezTo>
                    <a:pt x="2271812" y="616351"/>
                    <a:pt x="2270304" y="619993"/>
                    <a:pt x="2267619" y="622678"/>
                  </a:cubicBezTo>
                  <a:cubicBezTo>
                    <a:pt x="2264934" y="625363"/>
                    <a:pt x="2261292" y="626871"/>
                    <a:pt x="2257495" y="626871"/>
                  </a:cubicBezTo>
                  <a:lnTo>
                    <a:pt x="14317" y="626871"/>
                  </a:lnTo>
                  <a:cubicBezTo>
                    <a:pt x="10520" y="626871"/>
                    <a:pt x="6878" y="625363"/>
                    <a:pt x="4193" y="622678"/>
                  </a:cubicBezTo>
                  <a:cubicBezTo>
                    <a:pt x="1508" y="619993"/>
                    <a:pt x="0" y="616351"/>
                    <a:pt x="0" y="612554"/>
                  </a:cubicBezTo>
                  <a:lnTo>
                    <a:pt x="0" y="14317"/>
                  </a:lnTo>
                  <a:cubicBezTo>
                    <a:pt x="0" y="10520"/>
                    <a:pt x="1508" y="6878"/>
                    <a:pt x="4193" y="4193"/>
                  </a:cubicBezTo>
                  <a:cubicBezTo>
                    <a:pt x="6878" y="1508"/>
                    <a:pt x="10520" y="0"/>
                    <a:pt x="14317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85725"/>
              <a:ext cx="2271812" cy="541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531164" y="6757014"/>
            <a:ext cx="7294879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565"/>
              </a:lnSpc>
              <a:buFont typeface="Arial"/>
              <a:buChar char="•"/>
            </a:pPr>
            <a:r>
              <a:rPr lang="en-US" sz="1900" spc="11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Implementasikan dengan cara dihubungkan ke sistem CRM Bank A</a:t>
            </a:r>
          </a:p>
          <a:p>
            <a:pPr marL="410211" lvl="1" indent="-205106" algn="l">
              <a:lnSpc>
                <a:spcPts val="2565"/>
              </a:lnSpc>
              <a:buFont typeface="Arial"/>
              <a:buChar char="•"/>
            </a:pPr>
            <a:r>
              <a:rPr lang="en-US" sz="1900" spc="11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Prediksi berkala dan pantau dashboard otomatis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27624" y="1171575"/>
            <a:ext cx="10036657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Kesimpulan &amp; </a:t>
            </a:r>
            <a:r>
              <a:rPr lang="en-US" sz="7000" spc="-574">
                <a:solidFill>
                  <a:srgbClr val="F3D6B5"/>
                </a:solidFill>
                <a:latin typeface="Public Sans"/>
                <a:ea typeface="Public Sans"/>
                <a:cs typeface="Public Sans"/>
                <a:sym typeface="Public Sans"/>
              </a:rPr>
              <a:t>Rekomendasi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09474" y="2223135"/>
            <a:ext cx="8261242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UNTUK TIM MARKETING BANK PORTUGAL 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69046" y="1171575"/>
            <a:ext cx="10036657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 spc="-574">
                <a:solidFill>
                  <a:srgbClr val="F3D6B5"/>
                </a:solidFill>
                <a:latin typeface="Public Sans"/>
                <a:ea typeface="Public Sans"/>
                <a:cs typeface="Public Sans"/>
                <a:sym typeface="Public Sans"/>
              </a:rPr>
              <a:t>Rekomendasi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29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6196" y="1351924"/>
            <a:ext cx="14395608" cy="7583153"/>
            <a:chOff x="0" y="0"/>
            <a:chExt cx="3791436" cy="1997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830412" y="2635620"/>
            <a:ext cx="10627176" cy="1213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4800" spc="-393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Rekomendasi untuk Model </a:t>
            </a:r>
            <a:r>
              <a:rPr lang="en-US" sz="4800" i="1" spc="-393">
                <a:solidFill>
                  <a:srgbClr val="F1F0EC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Machine Learning</a:t>
            </a:r>
            <a:r>
              <a:rPr lang="en-US" sz="4800" spc="-393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 yang Dikembangkan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898375" y="4316681"/>
            <a:ext cx="12425006" cy="1007190"/>
            <a:chOff x="0" y="0"/>
            <a:chExt cx="3316608" cy="2688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16608" cy="268849"/>
            </a:xfrm>
            <a:custGeom>
              <a:avLst/>
              <a:gdLst/>
              <a:ahLst/>
              <a:cxnLst/>
              <a:rect l="l" t="t" r="r" b="b"/>
              <a:pathLst>
                <a:path w="3316608" h="268849">
                  <a:moveTo>
                    <a:pt x="31778" y="0"/>
                  </a:moveTo>
                  <a:lnTo>
                    <a:pt x="3284831" y="0"/>
                  </a:lnTo>
                  <a:cubicBezTo>
                    <a:pt x="3293258" y="0"/>
                    <a:pt x="3301341" y="3348"/>
                    <a:pt x="3307300" y="9307"/>
                  </a:cubicBezTo>
                  <a:cubicBezTo>
                    <a:pt x="3313260" y="15267"/>
                    <a:pt x="3316608" y="23350"/>
                    <a:pt x="3316608" y="31778"/>
                  </a:cubicBezTo>
                  <a:lnTo>
                    <a:pt x="3316608" y="237072"/>
                  </a:lnTo>
                  <a:cubicBezTo>
                    <a:pt x="3316608" y="254622"/>
                    <a:pt x="3302381" y="268849"/>
                    <a:pt x="3284831" y="268849"/>
                  </a:cubicBezTo>
                  <a:lnTo>
                    <a:pt x="31778" y="268849"/>
                  </a:lnTo>
                  <a:cubicBezTo>
                    <a:pt x="23350" y="268849"/>
                    <a:pt x="15267" y="265501"/>
                    <a:pt x="9307" y="259542"/>
                  </a:cubicBezTo>
                  <a:cubicBezTo>
                    <a:pt x="3348" y="253582"/>
                    <a:pt x="0" y="245500"/>
                    <a:pt x="0" y="237072"/>
                  </a:cubicBezTo>
                  <a:lnTo>
                    <a:pt x="0" y="31778"/>
                  </a:lnTo>
                  <a:cubicBezTo>
                    <a:pt x="0" y="23350"/>
                    <a:pt x="3348" y="15267"/>
                    <a:pt x="9307" y="9307"/>
                  </a:cubicBezTo>
                  <a:cubicBezTo>
                    <a:pt x="15267" y="3348"/>
                    <a:pt x="23350" y="0"/>
                    <a:pt x="31778" y="0"/>
                  </a:cubicBezTo>
                  <a:close/>
                </a:path>
              </a:pathLst>
            </a:custGeom>
            <a:solidFill>
              <a:srgbClr val="F1F0E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316608" cy="287899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2662"/>
                </a:lnSpc>
              </a:pPr>
              <a:r>
                <a:rPr lang="en-US" sz="22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      </a:t>
              </a:r>
              <a:r>
                <a:rPr lang="en-US" sz="22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Kualitas Data</a:t>
              </a:r>
              <a:r>
                <a:rPr lang="en-US" sz="22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– Rebuild model menggunakan data yang lebih bersih dan seimbang.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95924" y="4473265"/>
            <a:ext cx="733563" cy="694022"/>
            <a:chOff x="0" y="0"/>
            <a:chExt cx="859109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F1F0EC"/>
            </a:solidFill>
            <a:ln w="57150" cap="sq">
              <a:solidFill>
                <a:srgbClr val="3A855D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31497" y="5692721"/>
            <a:ext cx="12425006" cy="1007190"/>
            <a:chOff x="0" y="0"/>
            <a:chExt cx="3316608" cy="2688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16608" cy="268849"/>
            </a:xfrm>
            <a:custGeom>
              <a:avLst/>
              <a:gdLst/>
              <a:ahLst/>
              <a:cxnLst/>
              <a:rect l="l" t="t" r="r" b="b"/>
              <a:pathLst>
                <a:path w="3316608" h="268849">
                  <a:moveTo>
                    <a:pt x="31778" y="0"/>
                  </a:moveTo>
                  <a:lnTo>
                    <a:pt x="3284831" y="0"/>
                  </a:lnTo>
                  <a:cubicBezTo>
                    <a:pt x="3293258" y="0"/>
                    <a:pt x="3301341" y="3348"/>
                    <a:pt x="3307300" y="9307"/>
                  </a:cubicBezTo>
                  <a:cubicBezTo>
                    <a:pt x="3313260" y="15267"/>
                    <a:pt x="3316608" y="23350"/>
                    <a:pt x="3316608" y="31778"/>
                  </a:cubicBezTo>
                  <a:lnTo>
                    <a:pt x="3316608" y="237072"/>
                  </a:lnTo>
                  <a:cubicBezTo>
                    <a:pt x="3316608" y="254622"/>
                    <a:pt x="3302381" y="268849"/>
                    <a:pt x="3284831" y="268849"/>
                  </a:cubicBezTo>
                  <a:lnTo>
                    <a:pt x="31778" y="268849"/>
                  </a:lnTo>
                  <a:cubicBezTo>
                    <a:pt x="23350" y="268849"/>
                    <a:pt x="15267" y="265501"/>
                    <a:pt x="9307" y="259542"/>
                  </a:cubicBezTo>
                  <a:cubicBezTo>
                    <a:pt x="3348" y="253582"/>
                    <a:pt x="0" y="245500"/>
                    <a:pt x="0" y="237072"/>
                  </a:cubicBezTo>
                  <a:lnTo>
                    <a:pt x="0" y="31778"/>
                  </a:lnTo>
                  <a:cubicBezTo>
                    <a:pt x="0" y="23350"/>
                    <a:pt x="3348" y="15267"/>
                    <a:pt x="9307" y="9307"/>
                  </a:cubicBezTo>
                  <a:cubicBezTo>
                    <a:pt x="15267" y="3348"/>
                    <a:pt x="23350" y="0"/>
                    <a:pt x="31778" y="0"/>
                  </a:cubicBezTo>
                  <a:close/>
                </a:path>
              </a:pathLst>
            </a:custGeom>
            <a:solidFill>
              <a:srgbClr val="F1F0E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316608" cy="287899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2661"/>
                </a:lnSpc>
              </a:pPr>
              <a:r>
                <a:rPr lang="en-US" sz="2199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     </a:t>
              </a:r>
              <a:r>
                <a:rPr lang="en-US" sz="2199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Perkaya Data</a:t>
              </a:r>
              <a:r>
                <a:rPr lang="en-US" sz="2199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– Tambahkan data seperti skor kredit dan riwayat transaksi.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96849" y="5849305"/>
            <a:ext cx="733563" cy="694022"/>
            <a:chOff x="0" y="0"/>
            <a:chExt cx="859109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F1F0EC"/>
            </a:solidFill>
            <a:ln w="57150" cap="sq">
              <a:solidFill>
                <a:srgbClr val="3A855D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898375" y="7071386"/>
            <a:ext cx="12425006" cy="1007190"/>
            <a:chOff x="0" y="0"/>
            <a:chExt cx="3316608" cy="2688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16608" cy="268849"/>
            </a:xfrm>
            <a:custGeom>
              <a:avLst/>
              <a:gdLst/>
              <a:ahLst/>
              <a:cxnLst/>
              <a:rect l="l" t="t" r="r" b="b"/>
              <a:pathLst>
                <a:path w="3316608" h="268849">
                  <a:moveTo>
                    <a:pt x="31778" y="0"/>
                  </a:moveTo>
                  <a:lnTo>
                    <a:pt x="3284831" y="0"/>
                  </a:lnTo>
                  <a:cubicBezTo>
                    <a:pt x="3293258" y="0"/>
                    <a:pt x="3301341" y="3348"/>
                    <a:pt x="3307300" y="9307"/>
                  </a:cubicBezTo>
                  <a:cubicBezTo>
                    <a:pt x="3313260" y="15267"/>
                    <a:pt x="3316608" y="23350"/>
                    <a:pt x="3316608" y="31778"/>
                  </a:cubicBezTo>
                  <a:lnTo>
                    <a:pt x="3316608" y="237072"/>
                  </a:lnTo>
                  <a:cubicBezTo>
                    <a:pt x="3316608" y="254622"/>
                    <a:pt x="3302381" y="268849"/>
                    <a:pt x="3284831" y="268849"/>
                  </a:cubicBezTo>
                  <a:lnTo>
                    <a:pt x="31778" y="268849"/>
                  </a:lnTo>
                  <a:cubicBezTo>
                    <a:pt x="23350" y="268849"/>
                    <a:pt x="15267" y="265501"/>
                    <a:pt x="9307" y="259542"/>
                  </a:cubicBezTo>
                  <a:cubicBezTo>
                    <a:pt x="3348" y="253582"/>
                    <a:pt x="0" y="245500"/>
                    <a:pt x="0" y="237072"/>
                  </a:cubicBezTo>
                  <a:lnTo>
                    <a:pt x="0" y="31778"/>
                  </a:lnTo>
                  <a:cubicBezTo>
                    <a:pt x="0" y="23350"/>
                    <a:pt x="3348" y="15267"/>
                    <a:pt x="9307" y="9307"/>
                  </a:cubicBezTo>
                  <a:cubicBezTo>
                    <a:pt x="15267" y="3348"/>
                    <a:pt x="23350" y="0"/>
                    <a:pt x="31778" y="0"/>
                  </a:cubicBezTo>
                  <a:close/>
                </a:path>
              </a:pathLst>
            </a:custGeom>
            <a:solidFill>
              <a:srgbClr val="F1F0E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3316608" cy="287899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l">
                <a:lnSpc>
                  <a:spcPts val="2661"/>
                </a:lnSpc>
              </a:pPr>
              <a:r>
                <a:rPr lang="en-US" sz="2199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     </a:t>
              </a:r>
              <a:r>
                <a:rPr lang="en-US" sz="2199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Validasi Bisnis </a:t>
              </a:r>
              <a:r>
                <a:rPr lang="en-US" sz="2199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– Gunakan data keuangan bank asli untuk evaluasi performa model.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96849" y="7223786"/>
            <a:ext cx="733563" cy="694022"/>
            <a:chOff x="0" y="0"/>
            <a:chExt cx="859109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9109" cy="812800"/>
            </a:xfrm>
            <a:custGeom>
              <a:avLst/>
              <a:gdLst/>
              <a:ahLst/>
              <a:cxnLst/>
              <a:rect l="l" t="t" r="r" b="b"/>
              <a:pathLst>
                <a:path w="859109" h="812800">
                  <a:moveTo>
                    <a:pt x="429555" y="0"/>
                  </a:moveTo>
                  <a:cubicBezTo>
                    <a:pt x="192318" y="0"/>
                    <a:pt x="0" y="181951"/>
                    <a:pt x="0" y="406400"/>
                  </a:cubicBezTo>
                  <a:cubicBezTo>
                    <a:pt x="0" y="630849"/>
                    <a:pt x="192318" y="812800"/>
                    <a:pt x="429555" y="812800"/>
                  </a:cubicBezTo>
                  <a:cubicBezTo>
                    <a:pt x="666791" y="812800"/>
                    <a:pt x="859109" y="630849"/>
                    <a:pt x="859109" y="406400"/>
                  </a:cubicBezTo>
                  <a:cubicBezTo>
                    <a:pt x="859109" y="181951"/>
                    <a:pt x="666791" y="0"/>
                    <a:pt x="429555" y="0"/>
                  </a:cubicBezTo>
                  <a:close/>
                </a:path>
              </a:pathLst>
            </a:custGeom>
            <a:solidFill>
              <a:srgbClr val="F1F0EC"/>
            </a:solidFill>
            <a:ln w="57150" cap="sq">
              <a:solidFill>
                <a:srgbClr val="3A855D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80541" y="152400"/>
              <a:ext cx="698026" cy="584200"/>
            </a:xfrm>
            <a:prstGeom prst="rect">
              <a:avLst/>
            </a:prstGeom>
          </p:spPr>
          <p:txBody>
            <a:bodyPr lIns="50123" tIns="50123" rIns="50123" bIns="50123" rtlCol="0" anchor="ctr"/>
            <a:lstStyle/>
            <a:p>
              <a:pPr algn="ctr">
                <a:lnSpc>
                  <a:spcPts val="138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30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41321"/>
            <a:ext cx="13559852" cy="2811434"/>
            <a:chOff x="0" y="0"/>
            <a:chExt cx="392022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20223" cy="812800"/>
            </a:xfrm>
            <a:custGeom>
              <a:avLst/>
              <a:gdLst/>
              <a:ahLst/>
              <a:cxnLst/>
              <a:rect l="l" t="t" r="r" b="b"/>
              <a:pathLst>
                <a:path w="3920223" h="812800">
                  <a:moveTo>
                    <a:pt x="29118" y="0"/>
                  </a:moveTo>
                  <a:lnTo>
                    <a:pt x="3891105" y="0"/>
                  </a:lnTo>
                  <a:cubicBezTo>
                    <a:pt x="3907186" y="0"/>
                    <a:pt x="3920223" y="13037"/>
                    <a:pt x="3920223" y="29118"/>
                  </a:cubicBezTo>
                  <a:lnTo>
                    <a:pt x="3920223" y="783682"/>
                  </a:lnTo>
                  <a:cubicBezTo>
                    <a:pt x="3920223" y="799763"/>
                    <a:pt x="3907186" y="812800"/>
                    <a:pt x="3891105" y="812800"/>
                  </a:cubicBezTo>
                  <a:lnTo>
                    <a:pt x="29118" y="812800"/>
                  </a:lnTo>
                  <a:cubicBezTo>
                    <a:pt x="13037" y="812800"/>
                    <a:pt x="0" y="799763"/>
                    <a:pt x="0" y="783682"/>
                  </a:cubicBezTo>
                  <a:lnTo>
                    <a:pt x="0" y="29118"/>
                  </a:lnTo>
                  <a:cubicBezTo>
                    <a:pt x="0" y="13037"/>
                    <a:pt x="13037" y="0"/>
                    <a:pt x="29118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3920223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89329" y="6089386"/>
            <a:ext cx="14669971" cy="2811434"/>
            <a:chOff x="0" y="0"/>
            <a:chExt cx="424116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41164" cy="812800"/>
            </a:xfrm>
            <a:custGeom>
              <a:avLst/>
              <a:gdLst/>
              <a:ahLst/>
              <a:cxnLst/>
              <a:rect l="l" t="t" r="r" b="b"/>
              <a:pathLst>
                <a:path w="4241164" h="812800">
                  <a:moveTo>
                    <a:pt x="26915" y="0"/>
                  </a:moveTo>
                  <a:lnTo>
                    <a:pt x="4214249" y="0"/>
                  </a:lnTo>
                  <a:cubicBezTo>
                    <a:pt x="4229114" y="0"/>
                    <a:pt x="4241164" y="12050"/>
                    <a:pt x="4241164" y="26915"/>
                  </a:cubicBezTo>
                  <a:lnTo>
                    <a:pt x="4241164" y="785885"/>
                  </a:lnTo>
                  <a:cubicBezTo>
                    <a:pt x="4241164" y="793024"/>
                    <a:pt x="4238329" y="799869"/>
                    <a:pt x="4233281" y="804917"/>
                  </a:cubicBezTo>
                  <a:cubicBezTo>
                    <a:pt x="4228233" y="809964"/>
                    <a:pt x="4221388" y="812800"/>
                    <a:pt x="4214249" y="812800"/>
                  </a:cubicBezTo>
                  <a:lnTo>
                    <a:pt x="26915" y="812800"/>
                  </a:lnTo>
                  <a:cubicBezTo>
                    <a:pt x="19776" y="812800"/>
                    <a:pt x="12931" y="809964"/>
                    <a:pt x="7883" y="804917"/>
                  </a:cubicBezTo>
                  <a:cubicBezTo>
                    <a:pt x="2836" y="799869"/>
                    <a:pt x="0" y="793024"/>
                    <a:pt x="0" y="785885"/>
                  </a:cubicBezTo>
                  <a:lnTo>
                    <a:pt x="0" y="26915"/>
                  </a:lnTo>
                  <a:cubicBezTo>
                    <a:pt x="0" y="19776"/>
                    <a:pt x="2836" y="12931"/>
                    <a:pt x="7883" y="7883"/>
                  </a:cubicBezTo>
                  <a:cubicBezTo>
                    <a:pt x="12931" y="2836"/>
                    <a:pt x="19776" y="0"/>
                    <a:pt x="26915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4241164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07709" y="2021242"/>
            <a:ext cx="4051591" cy="405159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55D"/>
            </a:solidFill>
            <a:ln w="1333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5586105"/>
            <a:ext cx="4051591" cy="40515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55D"/>
            </a:solidFill>
            <a:ln w="1333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7797" y="5695202"/>
            <a:ext cx="3833397" cy="38333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9369" b="-4921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3316806" y="2130340"/>
            <a:ext cx="3833397" cy="383339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5514754" y="7880506"/>
            <a:ext cx="376800" cy="376800"/>
          </a:xfrm>
          <a:custGeom>
            <a:avLst/>
            <a:gdLst/>
            <a:ahLst/>
            <a:cxnLst/>
            <a:rect l="l" t="t" r="r" b="b"/>
            <a:pathLst>
              <a:path w="376800" h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69944" y="7860888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254132" y="4505810"/>
            <a:ext cx="376800" cy="376800"/>
          </a:xfrm>
          <a:custGeom>
            <a:avLst/>
            <a:gdLst/>
            <a:ahLst/>
            <a:cxnLst/>
            <a:rect l="l" t="t" r="r" b="b"/>
            <a:pathLst>
              <a:path w="376800" h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144000" y="4505810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1219200"/>
            <a:ext cx="10527065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Hubungi Kami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10604" y="6401622"/>
            <a:ext cx="6711516" cy="573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1"/>
              </a:lnSpc>
            </a:pPr>
            <a:r>
              <a:rPr lang="en-US" sz="3100" b="1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CINDY HANDOKO TANTOWIBOWO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79056" y="3035689"/>
            <a:ext cx="8920702" cy="573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81"/>
              </a:lnSpc>
            </a:pPr>
            <a:r>
              <a:rPr lang="en-US" sz="3100" b="1">
                <a:solidFill>
                  <a:srgbClr val="F1F0E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MUHAMMAD KHISANUL FAKHRUDIN AKBAR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10604" y="6976690"/>
            <a:ext cx="6711516" cy="51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8"/>
              </a:lnSpc>
            </a:pPr>
            <a:r>
              <a:rPr lang="en-US" sz="2800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Tim Analis Data Bank Portugal 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88242" y="3614350"/>
            <a:ext cx="6711516" cy="51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8"/>
              </a:lnSpc>
            </a:pPr>
            <a:r>
              <a:rPr lang="en-US" sz="2800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Tim Analis Data Bank Portugal 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43954" y="7896503"/>
            <a:ext cx="19954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+6281316928883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18762" y="7896503"/>
            <a:ext cx="484030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cindyhtantowibowo@gmail.com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772799" y="4511998"/>
            <a:ext cx="19954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+6281332838527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83293" y="4511998"/>
            <a:ext cx="484030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shinaruikhisan@gmail.com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31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908245" y="5376693"/>
            <a:ext cx="20104489" cy="5523017"/>
          </a:xfrm>
          <a:custGeom>
            <a:avLst/>
            <a:gdLst/>
            <a:ahLst/>
            <a:cxnLst/>
            <a:rect l="l" t="t" r="r" b="b"/>
            <a:pathLst>
              <a:path w="20104489" h="5523017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363" r="-9035" b="-2056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97139" y="1573141"/>
            <a:ext cx="11093721" cy="1945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Terima kasih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41708" y="4042158"/>
            <a:ext cx="7404583" cy="37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24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Github            : </a:t>
            </a:r>
            <a:r>
              <a:rPr lang="en-US" sz="3000" u="sng" spc="-24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3" tooltip="https://github.com/PurwadhikaDev/AlphaGroup_JC_DS_FT_SBY_05_FinalProject"/>
              </a:rPr>
              <a:t>Alpha Group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41708" y="4551005"/>
            <a:ext cx="7404583" cy="37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24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Dashboard : </a:t>
            </a:r>
            <a:r>
              <a:rPr lang="en-US" sz="3000" u="sng" spc="-24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public.tableau.com/app/profile/khisanul.fakhrudin/viz/BankMarketingCampaignDashboard_17525804810670/Overview?publish=yes"/>
              </a:rPr>
              <a:t>Bank Marketing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41708" y="5003313"/>
            <a:ext cx="7404583" cy="37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24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Streamlit      : </a:t>
            </a:r>
            <a:r>
              <a:rPr lang="en-US" sz="3000" u="sng" spc="-24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  <a:hlinkClick r:id="rId5" tooltip="https://finpro-bank-marketing.streamlit.app"/>
              </a:rPr>
              <a:t>Bank Marketing App Predict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33924" y="6971250"/>
            <a:ext cx="21755848" cy="4174349"/>
            <a:chOff x="0" y="0"/>
            <a:chExt cx="7796805" cy="1495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908245" y="5376693"/>
            <a:ext cx="20104489" cy="5523017"/>
          </a:xfrm>
          <a:custGeom>
            <a:avLst/>
            <a:gdLst/>
            <a:ahLst/>
            <a:cxnLst/>
            <a:rect l="l" t="t" r="r" b="b"/>
            <a:pathLst>
              <a:path w="20104489" h="5523017">
                <a:moveTo>
                  <a:pt x="0" y="0"/>
                </a:moveTo>
                <a:lnTo>
                  <a:pt x="20104490" y="0"/>
                </a:lnTo>
                <a:lnTo>
                  <a:pt x="20104490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363" r="-9035" b="-2056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97139" y="2665123"/>
            <a:ext cx="11093721" cy="1945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83"/>
              </a:lnSpc>
            </a:pPr>
            <a:r>
              <a:rPr lang="en-US" sz="15957" spc="-1308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APPENDIX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591449"/>
            <a:ext cx="16230600" cy="3104102"/>
          </a:xfrm>
          <a:custGeom>
            <a:avLst/>
            <a:gdLst/>
            <a:ahLst/>
            <a:cxnLst/>
            <a:rect l="l" t="t" r="r" b="b"/>
            <a:pathLst>
              <a:path w="16230600" h="3104102">
                <a:moveTo>
                  <a:pt x="0" y="0"/>
                </a:moveTo>
                <a:lnTo>
                  <a:pt x="16230600" y="0"/>
                </a:lnTo>
                <a:lnTo>
                  <a:pt x="16230600" y="3104102"/>
                </a:lnTo>
                <a:lnTo>
                  <a:pt x="0" y="3104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DATASET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62568"/>
            <a:ext cx="16230600" cy="5761863"/>
          </a:xfrm>
          <a:custGeom>
            <a:avLst/>
            <a:gdLst/>
            <a:ahLst/>
            <a:cxnLst/>
            <a:rect l="l" t="t" r="r" b="b"/>
            <a:pathLst>
              <a:path w="16230600" h="5761863">
                <a:moveTo>
                  <a:pt x="0" y="0"/>
                </a:moveTo>
                <a:lnTo>
                  <a:pt x="16230600" y="0"/>
                </a:lnTo>
                <a:lnTo>
                  <a:pt x="16230600" y="5761864"/>
                </a:lnTo>
                <a:lnTo>
                  <a:pt x="0" y="576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CLEANING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46196" y="1351924"/>
            <a:ext cx="14395608" cy="7583153"/>
            <a:chOff x="0" y="0"/>
            <a:chExt cx="3791436" cy="1997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91436" cy="1997209"/>
            </a:xfrm>
            <a:custGeom>
              <a:avLst/>
              <a:gdLst/>
              <a:ahLst/>
              <a:cxnLst/>
              <a:rect l="l" t="t" r="r" b="b"/>
              <a:pathLst>
                <a:path w="3791436" h="1997209">
                  <a:moveTo>
                    <a:pt x="8067" y="0"/>
                  </a:moveTo>
                  <a:lnTo>
                    <a:pt x="3783369" y="0"/>
                  </a:lnTo>
                  <a:cubicBezTo>
                    <a:pt x="3785508" y="0"/>
                    <a:pt x="3787560" y="850"/>
                    <a:pt x="3789073" y="2363"/>
                  </a:cubicBezTo>
                  <a:cubicBezTo>
                    <a:pt x="3790586" y="3876"/>
                    <a:pt x="3791436" y="5927"/>
                    <a:pt x="3791436" y="8067"/>
                  </a:cubicBezTo>
                  <a:lnTo>
                    <a:pt x="3791436" y="1989142"/>
                  </a:lnTo>
                  <a:cubicBezTo>
                    <a:pt x="3791436" y="1991281"/>
                    <a:pt x="3790586" y="1993333"/>
                    <a:pt x="3789073" y="1994846"/>
                  </a:cubicBezTo>
                  <a:cubicBezTo>
                    <a:pt x="3787560" y="1996359"/>
                    <a:pt x="3785508" y="1997209"/>
                    <a:pt x="3783369" y="1997209"/>
                  </a:cubicBezTo>
                  <a:lnTo>
                    <a:pt x="8067" y="1997209"/>
                  </a:lnTo>
                  <a:cubicBezTo>
                    <a:pt x="5927" y="1997209"/>
                    <a:pt x="3876" y="1996359"/>
                    <a:pt x="2363" y="1994846"/>
                  </a:cubicBezTo>
                  <a:cubicBezTo>
                    <a:pt x="850" y="1993333"/>
                    <a:pt x="0" y="1991281"/>
                    <a:pt x="0" y="1989142"/>
                  </a:cubicBezTo>
                  <a:lnTo>
                    <a:pt x="0" y="8067"/>
                  </a:lnTo>
                  <a:cubicBezTo>
                    <a:pt x="0" y="5927"/>
                    <a:pt x="850" y="3876"/>
                    <a:pt x="2363" y="2363"/>
                  </a:cubicBezTo>
                  <a:cubicBezTo>
                    <a:pt x="3876" y="850"/>
                    <a:pt x="5927" y="0"/>
                    <a:pt x="8067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3791436" cy="1911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63536" y="4549629"/>
            <a:ext cx="3086100" cy="1187742"/>
            <a:chOff x="0" y="0"/>
            <a:chExt cx="812800" cy="3128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12821"/>
            </a:xfrm>
            <a:custGeom>
              <a:avLst/>
              <a:gdLst/>
              <a:ahLst/>
              <a:cxnLst/>
              <a:rect l="l" t="t" r="r" b="b"/>
              <a:pathLst>
                <a:path w="812800" h="31282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4880"/>
                  </a:lnTo>
                  <a:cubicBezTo>
                    <a:pt x="812800" y="218812"/>
                    <a:pt x="799321" y="251354"/>
                    <a:pt x="775327" y="275348"/>
                  </a:cubicBezTo>
                  <a:cubicBezTo>
                    <a:pt x="751333" y="299341"/>
                    <a:pt x="718791" y="312821"/>
                    <a:pt x="684859" y="312821"/>
                  </a:cubicBezTo>
                  <a:lnTo>
                    <a:pt x="127941" y="312821"/>
                  </a:lnTo>
                  <a:cubicBezTo>
                    <a:pt x="94009" y="312821"/>
                    <a:pt x="61467" y="299341"/>
                    <a:pt x="37473" y="275348"/>
                  </a:cubicBezTo>
                  <a:cubicBezTo>
                    <a:pt x="13479" y="251354"/>
                    <a:pt x="0" y="218812"/>
                    <a:pt x="0" y="18488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812800" cy="22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Pemahaman Data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50288" y="4549629"/>
            <a:ext cx="3086100" cy="1187742"/>
            <a:chOff x="0" y="0"/>
            <a:chExt cx="812800" cy="3128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12821"/>
            </a:xfrm>
            <a:custGeom>
              <a:avLst/>
              <a:gdLst/>
              <a:ahLst/>
              <a:cxnLst/>
              <a:rect l="l" t="t" r="r" b="b"/>
              <a:pathLst>
                <a:path w="812800" h="31282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4880"/>
                  </a:lnTo>
                  <a:cubicBezTo>
                    <a:pt x="812800" y="218812"/>
                    <a:pt x="799321" y="251354"/>
                    <a:pt x="775327" y="275348"/>
                  </a:cubicBezTo>
                  <a:cubicBezTo>
                    <a:pt x="751333" y="299341"/>
                    <a:pt x="718791" y="312821"/>
                    <a:pt x="684859" y="312821"/>
                  </a:cubicBezTo>
                  <a:lnTo>
                    <a:pt x="127941" y="312821"/>
                  </a:lnTo>
                  <a:cubicBezTo>
                    <a:pt x="94009" y="312821"/>
                    <a:pt x="61467" y="299341"/>
                    <a:pt x="37473" y="275348"/>
                  </a:cubicBezTo>
                  <a:cubicBezTo>
                    <a:pt x="13479" y="251354"/>
                    <a:pt x="0" y="218812"/>
                    <a:pt x="0" y="18488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812800" cy="22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Pembersihan Data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37040" y="4549629"/>
            <a:ext cx="3086100" cy="1187742"/>
            <a:chOff x="0" y="0"/>
            <a:chExt cx="812800" cy="3128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312821"/>
            </a:xfrm>
            <a:custGeom>
              <a:avLst/>
              <a:gdLst/>
              <a:ahLst/>
              <a:cxnLst/>
              <a:rect l="l" t="t" r="r" b="b"/>
              <a:pathLst>
                <a:path w="812800" h="31282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4880"/>
                  </a:lnTo>
                  <a:cubicBezTo>
                    <a:pt x="812800" y="218812"/>
                    <a:pt x="799321" y="251354"/>
                    <a:pt x="775327" y="275348"/>
                  </a:cubicBezTo>
                  <a:cubicBezTo>
                    <a:pt x="751333" y="299341"/>
                    <a:pt x="718791" y="312821"/>
                    <a:pt x="684859" y="312821"/>
                  </a:cubicBezTo>
                  <a:lnTo>
                    <a:pt x="127941" y="312821"/>
                  </a:lnTo>
                  <a:cubicBezTo>
                    <a:pt x="94009" y="312821"/>
                    <a:pt x="61467" y="299341"/>
                    <a:pt x="37473" y="275348"/>
                  </a:cubicBezTo>
                  <a:cubicBezTo>
                    <a:pt x="13479" y="251354"/>
                    <a:pt x="0" y="218812"/>
                    <a:pt x="0" y="18488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812800" cy="22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Analisis Data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53159" y="6266892"/>
            <a:ext cx="3086100" cy="1187742"/>
            <a:chOff x="0" y="0"/>
            <a:chExt cx="812800" cy="3128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312821"/>
            </a:xfrm>
            <a:custGeom>
              <a:avLst/>
              <a:gdLst/>
              <a:ahLst/>
              <a:cxnLst/>
              <a:rect l="l" t="t" r="r" b="b"/>
              <a:pathLst>
                <a:path w="812800" h="31282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4880"/>
                  </a:lnTo>
                  <a:cubicBezTo>
                    <a:pt x="812800" y="218812"/>
                    <a:pt x="799321" y="251354"/>
                    <a:pt x="775327" y="275348"/>
                  </a:cubicBezTo>
                  <a:cubicBezTo>
                    <a:pt x="751333" y="299341"/>
                    <a:pt x="718791" y="312821"/>
                    <a:pt x="684859" y="312821"/>
                  </a:cubicBezTo>
                  <a:lnTo>
                    <a:pt x="127941" y="312821"/>
                  </a:lnTo>
                  <a:cubicBezTo>
                    <a:pt x="94009" y="312821"/>
                    <a:pt x="61467" y="299341"/>
                    <a:pt x="37473" y="275348"/>
                  </a:cubicBezTo>
                  <a:cubicBezTo>
                    <a:pt x="13479" y="251354"/>
                    <a:pt x="0" y="218812"/>
                    <a:pt x="0" y="18488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85725"/>
              <a:ext cx="812800" cy="22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Modeling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39309" y="6266892"/>
            <a:ext cx="3086100" cy="1187742"/>
            <a:chOff x="0" y="0"/>
            <a:chExt cx="812800" cy="3128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312821"/>
            </a:xfrm>
            <a:custGeom>
              <a:avLst/>
              <a:gdLst/>
              <a:ahLst/>
              <a:cxnLst/>
              <a:rect l="l" t="t" r="r" b="b"/>
              <a:pathLst>
                <a:path w="812800" h="31282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4880"/>
                  </a:lnTo>
                  <a:cubicBezTo>
                    <a:pt x="812800" y="218812"/>
                    <a:pt x="799321" y="251354"/>
                    <a:pt x="775327" y="275348"/>
                  </a:cubicBezTo>
                  <a:cubicBezTo>
                    <a:pt x="751333" y="299341"/>
                    <a:pt x="718791" y="312821"/>
                    <a:pt x="684859" y="312821"/>
                  </a:cubicBezTo>
                  <a:lnTo>
                    <a:pt x="127941" y="312821"/>
                  </a:lnTo>
                  <a:cubicBezTo>
                    <a:pt x="94009" y="312821"/>
                    <a:pt x="61467" y="299341"/>
                    <a:pt x="37473" y="275348"/>
                  </a:cubicBezTo>
                  <a:cubicBezTo>
                    <a:pt x="13479" y="251354"/>
                    <a:pt x="0" y="218812"/>
                    <a:pt x="0" y="18488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85725"/>
              <a:ext cx="812800" cy="22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Optimisasi Model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26061" y="6266892"/>
            <a:ext cx="3086100" cy="1187742"/>
            <a:chOff x="0" y="0"/>
            <a:chExt cx="812800" cy="31282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312821"/>
            </a:xfrm>
            <a:custGeom>
              <a:avLst/>
              <a:gdLst/>
              <a:ahLst/>
              <a:cxnLst/>
              <a:rect l="l" t="t" r="r" b="b"/>
              <a:pathLst>
                <a:path w="812800" h="31282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84880"/>
                  </a:lnTo>
                  <a:cubicBezTo>
                    <a:pt x="812800" y="218812"/>
                    <a:pt x="799321" y="251354"/>
                    <a:pt x="775327" y="275348"/>
                  </a:cubicBezTo>
                  <a:cubicBezTo>
                    <a:pt x="751333" y="299341"/>
                    <a:pt x="718791" y="312821"/>
                    <a:pt x="684859" y="312821"/>
                  </a:cubicBezTo>
                  <a:lnTo>
                    <a:pt x="127941" y="312821"/>
                  </a:lnTo>
                  <a:cubicBezTo>
                    <a:pt x="94009" y="312821"/>
                    <a:pt x="61467" y="299341"/>
                    <a:pt x="37473" y="275348"/>
                  </a:cubicBezTo>
                  <a:cubicBezTo>
                    <a:pt x="13479" y="251354"/>
                    <a:pt x="0" y="218812"/>
                    <a:pt x="0" y="18488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85725"/>
              <a:ext cx="812800" cy="22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Kesimpulan &amp; Rekomendasi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919669" y="4289668"/>
            <a:ext cx="773830" cy="853832"/>
            <a:chOff x="0" y="0"/>
            <a:chExt cx="812800" cy="89683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96831"/>
            </a:xfrm>
            <a:custGeom>
              <a:avLst/>
              <a:gdLst/>
              <a:ahLst/>
              <a:cxnLst/>
              <a:rect l="l" t="t" r="r" b="b"/>
              <a:pathLst>
                <a:path w="812800" h="896831">
                  <a:moveTo>
                    <a:pt x="406400" y="0"/>
                  </a:moveTo>
                  <a:cubicBezTo>
                    <a:pt x="181951" y="0"/>
                    <a:pt x="0" y="200762"/>
                    <a:pt x="0" y="448415"/>
                  </a:cubicBezTo>
                  <a:cubicBezTo>
                    <a:pt x="0" y="696068"/>
                    <a:pt x="181951" y="896831"/>
                    <a:pt x="406400" y="896831"/>
                  </a:cubicBezTo>
                  <a:cubicBezTo>
                    <a:pt x="630849" y="896831"/>
                    <a:pt x="812800" y="696068"/>
                    <a:pt x="812800" y="448415"/>
                  </a:cubicBezTo>
                  <a:cubicBezTo>
                    <a:pt x="812800" y="20076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169803"/>
              <a:ext cx="660400" cy="6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147074" y="2730870"/>
            <a:ext cx="9993853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8499" spc="-696">
                <a:solidFill>
                  <a:srgbClr val="F1F0EC"/>
                </a:solidFill>
                <a:latin typeface="Public Sans"/>
                <a:ea typeface="Public Sans"/>
                <a:cs typeface="Public Sans"/>
                <a:sym typeface="Public Sans"/>
              </a:rPr>
              <a:t>Daftar Isi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394468" y="4289668"/>
            <a:ext cx="773830" cy="853832"/>
            <a:chOff x="0" y="0"/>
            <a:chExt cx="812800" cy="8968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96831"/>
            </a:xfrm>
            <a:custGeom>
              <a:avLst/>
              <a:gdLst/>
              <a:ahLst/>
              <a:cxnLst/>
              <a:rect l="l" t="t" r="r" b="b"/>
              <a:pathLst>
                <a:path w="812800" h="896831">
                  <a:moveTo>
                    <a:pt x="406400" y="0"/>
                  </a:moveTo>
                  <a:cubicBezTo>
                    <a:pt x="181951" y="0"/>
                    <a:pt x="0" y="200762"/>
                    <a:pt x="0" y="448415"/>
                  </a:cubicBezTo>
                  <a:cubicBezTo>
                    <a:pt x="0" y="696068"/>
                    <a:pt x="181951" y="896831"/>
                    <a:pt x="406400" y="896831"/>
                  </a:cubicBezTo>
                  <a:cubicBezTo>
                    <a:pt x="630849" y="896831"/>
                    <a:pt x="812800" y="696068"/>
                    <a:pt x="812800" y="448415"/>
                  </a:cubicBezTo>
                  <a:cubicBezTo>
                    <a:pt x="812800" y="20076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169803"/>
              <a:ext cx="660400" cy="6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79263" y="4289668"/>
            <a:ext cx="773830" cy="853832"/>
            <a:chOff x="0" y="0"/>
            <a:chExt cx="812800" cy="8968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96831"/>
            </a:xfrm>
            <a:custGeom>
              <a:avLst/>
              <a:gdLst/>
              <a:ahLst/>
              <a:cxnLst/>
              <a:rect l="l" t="t" r="r" b="b"/>
              <a:pathLst>
                <a:path w="812800" h="896831">
                  <a:moveTo>
                    <a:pt x="406400" y="0"/>
                  </a:moveTo>
                  <a:cubicBezTo>
                    <a:pt x="181951" y="0"/>
                    <a:pt x="0" y="200762"/>
                    <a:pt x="0" y="448415"/>
                  </a:cubicBezTo>
                  <a:cubicBezTo>
                    <a:pt x="0" y="696068"/>
                    <a:pt x="181951" y="896831"/>
                    <a:pt x="406400" y="896831"/>
                  </a:cubicBezTo>
                  <a:cubicBezTo>
                    <a:pt x="630849" y="896831"/>
                    <a:pt x="812800" y="696068"/>
                    <a:pt x="812800" y="448415"/>
                  </a:cubicBezTo>
                  <a:cubicBezTo>
                    <a:pt x="812800" y="20076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169803"/>
              <a:ext cx="660400" cy="6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706586" y="6006931"/>
            <a:ext cx="773830" cy="853832"/>
            <a:chOff x="0" y="0"/>
            <a:chExt cx="812800" cy="8968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96831"/>
            </a:xfrm>
            <a:custGeom>
              <a:avLst/>
              <a:gdLst/>
              <a:ahLst/>
              <a:cxnLst/>
              <a:rect l="l" t="t" r="r" b="b"/>
              <a:pathLst>
                <a:path w="812800" h="896831">
                  <a:moveTo>
                    <a:pt x="406400" y="0"/>
                  </a:moveTo>
                  <a:cubicBezTo>
                    <a:pt x="181951" y="0"/>
                    <a:pt x="0" y="200762"/>
                    <a:pt x="0" y="448415"/>
                  </a:cubicBezTo>
                  <a:cubicBezTo>
                    <a:pt x="0" y="696068"/>
                    <a:pt x="181951" y="896831"/>
                    <a:pt x="406400" y="896831"/>
                  </a:cubicBezTo>
                  <a:cubicBezTo>
                    <a:pt x="630849" y="896831"/>
                    <a:pt x="812800" y="696068"/>
                    <a:pt x="812800" y="448415"/>
                  </a:cubicBezTo>
                  <a:cubicBezTo>
                    <a:pt x="812800" y="20076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169803"/>
              <a:ext cx="660400" cy="6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193338" y="6006931"/>
            <a:ext cx="773830" cy="853832"/>
            <a:chOff x="0" y="0"/>
            <a:chExt cx="812800" cy="8968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96831"/>
            </a:xfrm>
            <a:custGeom>
              <a:avLst/>
              <a:gdLst/>
              <a:ahLst/>
              <a:cxnLst/>
              <a:rect l="l" t="t" r="r" b="b"/>
              <a:pathLst>
                <a:path w="812800" h="896831">
                  <a:moveTo>
                    <a:pt x="406400" y="0"/>
                  </a:moveTo>
                  <a:cubicBezTo>
                    <a:pt x="181951" y="0"/>
                    <a:pt x="0" y="200762"/>
                    <a:pt x="0" y="448415"/>
                  </a:cubicBezTo>
                  <a:cubicBezTo>
                    <a:pt x="0" y="696068"/>
                    <a:pt x="181951" y="896831"/>
                    <a:pt x="406400" y="896831"/>
                  </a:cubicBezTo>
                  <a:cubicBezTo>
                    <a:pt x="630849" y="896831"/>
                    <a:pt x="812800" y="696068"/>
                    <a:pt x="812800" y="448415"/>
                  </a:cubicBezTo>
                  <a:cubicBezTo>
                    <a:pt x="812800" y="20076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169803"/>
              <a:ext cx="660400" cy="6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680090" y="6006931"/>
            <a:ext cx="773830" cy="853832"/>
            <a:chOff x="0" y="0"/>
            <a:chExt cx="812800" cy="89683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96831"/>
            </a:xfrm>
            <a:custGeom>
              <a:avLst/>
              <a:gdLst/>
              <a:ahLst/>
              <a:cxnLst/>
              <a:rect l="l" t="t" r="r" b="b"/>
              <a:pathLst>
                <a:path w="812800" h="896831">
                  <a:moveTo>
                    <a:pt x="406400" y="0"/>
                  </a:moveTo>
                  <a:cubicBezTo>
                    <a:pt x="181951" y="0"/>
                    <a:pt x="0" y="200762"/>
                    <a:pt x="0" y="448415"/>
                  </a:cubicBezTo>
                  <a:cubicBezTo>
                    <a:pt x="0" y="696068"/>
                    <a:pt x="181951" y="896831"/>
                    <a:pt x="406400" y="896831"/>
                  </a:cubicBezTo>
                  <a:cubicBezTo>
                    <a:pt x="630849" y="896831"/>
                    <a:pt x="812800" y="696068"/>
                    <a:pt x="812800" y="448415"/>
                  </a:cubicBezTo>
                  <a:cubicBezTo>
                    <a:pt x="812800" y="20076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855D"/>
            </a:solidFill>
            <a:ln w="57150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169803"/>
              <a:ext cx="660400" cy="6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20021"/>
            <a:ext cx="16230600" cy="3225832"/>
          </a:xfrm>
          <a:custGeom>
            <a:avLst/>
            <a:gdLst/>
            <a:ahLst/>
            <a:cxnLst/>
            <a:rect l="l" t="t" r="r" b="b"/>
            <a:pathLst>
              <a:path w="16230600" h="3225832">
                <a:moveTo>
                  <a:pt x="0" y="0"/>
                </a:moveTo>
                <a:lnTo>
                  <a:pt x="16230600" y="0"/>
                </a:lnTo>
                <a:lnTo>
                  <a:pt x="16230600" y="3225831"/>
                </a:lnTo>
                <a:lnTo>
                  <a:pt x="0" y="3225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675173"/>
            <a:ext cx="16230600" cy="3043238"/>
          </a:xfrm>
          <a:custGeom>
            <a:avLst/>
            <a:gdLst/>
            <a:ahLst/>
            <a:cxnLst/>
            <a:rect l="l" t="t" r="r" b="b"/>
            <a:pathLst>
              <a:path w="16230600" h="3043238">
                <a:moveTo>
                  <a:pt x="0" y="0"/>
                </a:moveTo>
                <a:lnTo>
                  <a:pt x="16230600" y="0"/>
                </a:lnTo>
                <a:lnTo>
                  <a:pt x="16230600" y="3043237"/>
                </a:lnTo>
                <a:lnTo>
                  <a:pt x="0" y="3043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CORELATION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75595"/>
            <a:ext cx="16230600" cy="5335810"/>
          </a:xfrm>
          <a:custGeom>
            <a:avLst/>
            <a:gdLst/>
            <a:ahLst/>
            <a:cxnLst/>
            <a:rect l="l" t="t" r="r" b="b"/>
            <a:pathLst>
              <a:path w="16230600" h="5335810">
                <a:moveTo>
                  <a:pt x="0" y="0"/>
                </a:moveTo>
                <a:lnTo>
                  <a:pt x="16230600" y="0"/>
                </a:lnTo>
                <a:lnTo>
                  <a:pt x="16230600" y="5335810"/>
                </a:lnTo>
                <a:lnTo>
                  <a:pt x="0" y="533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Client Profile Analysis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30695"/>
            <a:ext cx="16230600" cy="6025610"/>
          </a:xfrm>
          <a:custGeom>
            <a:avLst/>
            <a:gdLst/>
            <a:ahLst/>
            <a:cxnLst/>
            <a:rect l="l" t="t" r="r" b="b"/>
            <a:pathLst>
              <a:path w="16230600" h="6025610">
                <a:moveTo>
                  <a:pt x="0" y="0"/>
                </a:moveTo>
                <a:lnTo>
                  <a:pt x="16230600" y="0"/>
                </a:lnTo>
                <a:lnTo>
                  <a:pt x="16230600" y="6025610"/>
                </a:lnTo>
                <a:lnTo>
                  <a:pt x="0" y="6025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Client Profile Analysis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84298"/>
            <a:ext cx="16230600" cy="5518404"/>
          </a:xfrm>
          <a:custGeom>
            <a:avLst/>
            <a:gdLst/>
            <a:ahLst/>
            <a:cxnLst/>
            <a:rect l="l" t="t" r="r" b="b"/>
            <a:pathLst>
              <a:path w="16230600" h="5518404">
                <a:moveTo>
                  <a:pt x="0" y="0"/>
                </a:moveTo>
                <a:lnTo>
                  <a:pt x="16230600" y="0"/>
                </a:lnTo>
                <a:lnTo>
                  <a:pt x="16230600" y="5518404"/>
                </a:lnTo>
                <a:lnTo>
                  <a:pt x="0" y="551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Marketing Approach Analysis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88622"/>
            <a:ext cx="16230600" cy="4909756"/>
          </a:xfrm>
          <a:custGeom>
            <a:avLst/>
            <a:gdLst/>
            <a:ahLst/>
            <a:cxnLst/>
            <a:rect l="l" t="t" r="r" b="b"/>
            <a:pathLst>
              <a:path w="16230600" h="4909756">
                <a:moveTo>
                  <a:pt x="0" y="0"/>
                </a:moveTo>
                <a:lnTo>
                  <a:pt x="16230600" y="0"/>
                </a:lnTo>
                <a:lnTo>
                  <a:pt x="16230600" y="4909756"/>
                </a:lnTo>
                <a:lnTo>
                  <a:pt x="0" y="4909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Economics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77036"/>
            <a:ext cx="16230600" cy="5132927"/>
          </a:xfrm>
          <a:custGeom>
            <a:avLst/>
            <a:gdLst/>
            <a:ahLst/>
            <a:cxnLst/>
            <a:rect l="l" t="t" r="r" b="b"/>
            <a:pathLst>
              <a:path w="16230600" h="5132927">
                <a:moveTo>
                  <a:pt x="0" y="0"/>
                </a:moveTo>
                <a:lnTo>
                  <a:pt x="16230600" y="0"/>
                </a:lnTo>
                <a:lnTo>
                  <a:pt x="16230600" y="5132928"/>
                </a:lnTo>
                <a:lnTo>
                  <a:pt x="0" y="5132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Preparation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07469"/>
            <a:ext cx="16230600" cy="5072062"/>
          </a:xfrm>
          <a:custGeom>
            <a:avLst/>
            <a:gdLst/>
            <a:ahLst/>
            <a:cxnLst/>
            <a:rect l="l" t="t" r="r" b="b"/>
            <a:pathLst>
              <a:path w="16230600" h="5072062">
                <a:moveTo>
                  <a:pt x="0" y="0"/>
                </a:moveTo>
                <a:lnTo>
                  <a:pt x="16230600" y="0"/>
                </a:lnTo>
                <a:lnTo>
                  <a:pt x="16230600" y="5072062"/>
                </a:lnTo>
                <a:lnTo>
                  <a:pt x="0" y="5072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Missing Value Experiment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88566"/>
            <a:ext cx="16230600" cy="3509867"/>
          </a:xfrm>
          <a:custGeom>
            <a:avLst/>
            <a:gdLst/>
            <a:ahLst/>
            <a:cxnLst/>
            <a:rect l="l" t="t" r="r" b="b"/>
            <a:pathLst>
              <a:path w="16230600" h="3509867">
                <a:moveTo>
                  <a:pt x="0" y="0"/>
                </a:moveTo>
                <a:lnTo>
                  <a:pt x="16230600" y="0"/>
                </a:lnTo>
                <a:lnTo>
                  <a:pt x="16230600" y="3509868"/>
                </a:lnTo>
                <a:lnTo>
                  <a:pt x="0" y="350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Imbalance Handling Experiment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51164"/>
            <a:ext cx="16230600" cy="7161752"/>
          </a:xfrm>
          <a:custGeom>
            <a:avLst/>
            <a:gdLst/>
            <a:ahLst/>
            <a:cxnLst/>
            <a:rect l="l" t="t" r="r" b="b"/>
            <a:pathLst>
              <a:path w="16230600" h="7161752">
                <a:moveTo>
                  <a:pt x="0" y="0"/>
                </a:moveTo>
                <a:lnTo>
                  <a:pt x="16230600" y="0"/>
                </a:lnTo>
                <a:lnTo>
                  <a:pt x="16230600" y="7161753"/>
                </a:lnTo>
                <a:lnTo>
                  <a:pt x="0" y="7161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Stacking Tuning Result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90063"/>
            <a:ext cx="16230600" cy="4706874"/>
          </a:xfrm>
          <a:custGeom>
            <a:avLst/>
            <a:gdLst/>
            <a:ahLst/>
            <a:cxnLst/>
            <a:rect l="l" t="t" r="r" b="b"/>
            <a:pathLst>
              <a:path w="16230600" h="4706874">
                <a:moveTo>
                  <a:pt x="0" y="0"/>
                </a:moveTo>
                <a:lnTo>
                  <a:pt x="16230600" y="0"/>
                </a:lnTo>
                <a:lnTo>
                  <a:pt x="16230600" y="4706874"/>
                </a:lnTo>
                <a:lnTo>
                  <a:pt x="0" y="470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181100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Logreg Tuning Result (best model)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04717" y="-820604"/>
            <a:ext cx="8377052" cy="11928208"/>
          </a:xfrm>
          <a:custGeom>
            <a:avLst/>
            <a:gdLst/>
            <a:ahLst/>
            <a:cxnLst/>
            <a:rect l="l" t="t" r="r" b="b"/>
            <a:pathLst>
              <a:path w="8377052" h="11928208">
                <a:moveTo>
                  <a:pt x="0" y="0"/>
                </a:moveTo>
                <a:lnTo>
                  <a:pt x="8377052" y="0"/>
                </a:lnTo>
                <a:lnTo>
                  <a:pt x="8377052" y="11928208"/>
                </a:lnTo>
                <a:lnTo>
                  <a:pt x="0" y="11928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590" r="-417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9700" y="2405243"/>
            <a:ext cx="8261242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Overview Dataset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447630" y="-858580"/>
            <a:ext cx="314174" cy="12004159"/>
            <a:chOff x="0" y="0"/>
            <a:chExt cx="87993" cy="33620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993" cy="3362084"/>
            </a:xfrm>
            <a:custGeom>
              <a:avLst/>
              <a:gdLst/>
              <a:ahLst/>
              <a:cxnLst/>
              <a:rect l="l" t="t" r="r" b="b"/>
              <a:pathLst>
                <a:path w="87993" h="3362084">
                  <a:moveTo>
                    <a:pt x="43996" y="0"/>
                  </a:moveTo>
                  <a:lnTo>
                    <a:pt x="43996" y="0"/>
                  </a:lnTo>
                  <a:cubicBezTo>
                    <a:pt x="68295" y="0"/>
                    <a:pt x="87993" y="19698"/>
                    <a:pt x="87993" y="43996"/>
                  </a:cubicBezTo>
                  <a:lnTo>
                    <a:pt x="87993" y="3318088"/>
                  </a:lnTo>
                  <a:cubicBezTo>
                    <a:pt x="87993" y="3342386"/>
                    <a:pt x="68295" y="3362084"/>
                    <a:pt x="43996" y="3362084"/>
                  </a:cubicBezTo>
                  <a:lnTo>
                    <a:pt x="43996" y="3362084"/>
                  </a:lnTo>
                  <a:cubicBezTo>
                    <a:pt x="19698" y="3362084"/>
                    <a:pt x="0" y="3342386"/>
                    <a:pt x="0" y="3318088"/>
                  </a:cubicBezTo>
                  <a:lnTo>
                    <a:pt x="0" y="43996"/>
                  </a:lnTo>
                  <a:cubicBezTo>
                    <a:pt x="0" y="19698"/>
                    <a:pt x="19698" y="0"/>
                    <a:pt x="43996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87993" cy="3276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09700" y="1612907"/>
            <a:ext cx="8261242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STEP 1: PEMAHAMAN DATA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09700" y="4654951"/>
            <a:ext cx="7899920" cy="1187742"/>
            <a:chOff x="0" y="0"/>
            <a:chExt cx="2080637" cy="3128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80638" cy="312821"/>
            </a:xfrm>
            <a:custGeom>
              <a:avLst/>
              <a:gdLst/>
              <a:ahLst/>
              <a:cxnLst/>
              <a:rect l="l" t="t" r="r" b="b"/>
              <a:pathLst>
                <a:path w="2080638" h="312821">
                  <a:moveTo>
                    <a:pt x="49980" y="0"/>
                  </a:moveTo>
                  <a:lnTo>
                    <a:pt x="2030658" y="0"/>
                  </a:lnTo>
                  <a:cubicBezTo>
                    <a:pt x="2043913" y="0"/>
                    <a:pt x="2056626" y="5266"/>
                    <a:pt x="2065999" y="14639"/>
                  </a:cubicBezTo>
                  <a:cubicBezTo>
                    <a:pt x="2075372" y="24012"/>
                    <a:pt x="2080638" y="36724"/>
                    <a:pt x="2080638" y="49980"/>
                  </a:cubicBezTo>
                  <a:lnTo>
                    <a:pt x="2080638" y="262841"/>
                  </a:lnTo>
                  <a:cubicBezTo>
                    <a:pt x="2080638" y="276096"/>
                    <a:pt x="2075372" y="288809"/>
                    <a:pt x="2065999" y="298182"/>
                  </a:cubicBezTo>
                  <a:cubicBezTo>
                    <a:pt x="2056626" y="307555"/>
                    <a:pt x="2043913" y="312821"/>
                    <a:pt x="2030658" y="312821"/>
                  </a:cubicBezTo>
                  <a:lnTo>
                    <a:pt x="49980" y="312821"/>
                  </a:lnTo>
                  <a:cubicBezTo>
                    <a:pt x="36724" y="312821"/>
                    <a:pt x="24012" y="307555"/>
                    <a:pt x="14639" y="298182"/>
                  </a:cubicBezTo>
                  <a:cubicBezTo>
                    <a:pt x="5266" y="288809"/>
                    <a:pt x="0" y="276096"/>
                    <a:pt x="0" y="262841"/>
                  </a:cubicBezTo>
                  <a:lnTo>
                    <a:pt x="0" y="49980"/>
                  </a:lnTo>
                  <a:cubicBezTo>
                    <a:pt x="0" y="36724"/>
                    <a:pt x="5266" y="24012"/>
                    <a:pt x="14639" y="14639"/>
                  </a:cubicBezTo>
                  <a:cubicBezTo>
                    <a:pt x="24012" y="5266"/>
                    <a:pt x="36724" y="0"/>
                    <a:pt x="4998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080637" cy="22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25"/>
                </a:lnSpc>
              </a:pPr>
              <a:r>
                <a:rPr lang="en-US" sz="25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Data historis hasil kampanye Bank A sebelumnya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9700" y="3992773"/>
            <a:ext cx="8261242" cy="47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600" spc="-295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Data apa yang digunakan sebagai basis?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9700" y="6328467"/>
            <a:ext cx="8261242" cy="47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600" spc="-295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Mengapa data tersebut digunakan?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09700" y="6990645"/>
            <a:ext cx="7899920" cy="2267655"/>
            <a:chOff x="0" y="0"/>
            <a:chExt cx="2080637" cy="5972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80638" cy="597242"/>
            </a:xfrm>
            <a:custGeom>
              <a:avLst/>
              <a:gdLst/>
              <a:ahLst/>
              <a:cxnLst/>
              <a:rect l="l" t="t" r="r" b="b"/>
              <a:pathLst>
                <a:path w="2080638" h="597242">
                  <a:moveTo>
                    <a:pt x="49980" y="0"/>
                  </a:moveTo>
                  <a:lnTo>
                    <a:pt x="2030658" y="0"/>
                  </a:lnTo>
                  <a:cubicBezTo>
                    <a:pt x="2043913" y="0"/>
                    <a:pt x="2056626" y="5266"/>
                    <a:pt x="2065999" y="14639"/>
                  </a:cubicBezTo>
                  <a:cubicBezTo>
                    <a:pt x="2075372" y="24012"/>
                    <a:pt x="2080638" y="36724"/>
                    <a:pt x="2080638" y="49980"/>
                  </a:cubicBezTo>
                  <a:lnTo>
                    <a:pt x="2080638" y="547262"/>
                  </a:lnTo>
                  <a:cubicBezTo>
                    <a:pt x="2080638" y="560518"/>
                    <a:pt x="2075372" y="573231"/>
                    <a:pt x="2065999" y="582604"/>
                  </a:cubicBezTo>
                  <a:cubicBezTo>
                    <a:pt x="2056626" y="591977"/>
                    <a:pt x="2043913" y="597242"/>
                    <a:pt x="2030658" y="597242"/>
                  </a:cubicBezTo>
                  <a:lnTo>
                    <a:pt x="49980" y="597242"/>
                  </a:lnTo>
                  <a:cubicBezTo>
                    <a:pt x="36724" y="597242"/>
                    <a:pt x="24012" y="591977"/>
                    <a:pt x="14639" y="582604"/>
                  </a:cubicBezTo>
                  <a:cubicBezTo>
                    <a:pt x="5266" y="573231"/>
                    <a:pt x="0" y="560518"/>
                    <a:pt x="0" y="547262"/>
                  </a:cubicBezTo>
                  <a:lnTo>
                    <a:pt x="0" y="49980"/>
                  </a:lnTo>
                  <a:cubicBezTo>
                    <a:pt x="0" y="36724"/>
                    <a:pt x="5266" y="24012"/>
                    <a:pt x="14639" y="14639"/>
                  </a:cubicBezTo>
                  <a:cubicBezTo>
                    <a:pt x="24012" y="5266"/>
                    <a:pt x="36724" y="0"/>
                    <a:pt x="49980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080637" cy="644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300"/>
                </a:lnSpc>
              </a:pPr>
              <a:r>
                <a:rPr lang="en-US" sz="25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Mengandung pola nasabah yang tertarik dengan</a:t>
              </a:r>
            </a:p>
            <a:p>
              <a:pPr algn="l">
                <a:lnSpc>
                  <a:spcPts val="3300"/>
                </a:lnSpc>
              </a:pPr>
              <a:r>
                <a:rPr lang="en-US" sz="25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produk deposito berjangka, dilihat dari tiga faktor:</a:t>
              </a:r>
            </a:p>
            <a:p>
              <a:pPr algn="l">
                <a:lnSpc>
                  <a:spcPts val="3300"/>
                </a:lnSpc>
              </a:pPr>
              <a:r>
                <a:rPr lang="en-US" sz="25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</a:t>
              </a:r>
              <a:r>
                <a:rPr lang="en-US" sz="2500" b="1">
                  <a:solidFill>
                    <a:srgbClr val="F1F0E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profil nasabah, pendekatan</a:t>
              </a:r>
              <a:r>
                <a:rPr lang="en-US" sz="2500" b="1" i="1">
                  <a:solidFill>
                    <a:srgbClr val="F1F0EC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 marketing</a:t>
              </a:r>
              <a:r>
                <a:rPr lang="en-US" sz="2500" b="1">
                  <a:solidFill>
                    <a:srgbClr val="F1F0E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</a:t>
              </a:r>
              <a:r>
                <a:rPr lang="en-US" sz="25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dan</a:t>
              </a:r>
            </a:p>
            <a:p>
              <a:pPr algn="l">
                <a:lnSpc>
                  <a:spcPts val="3300"/>
                </a:lnSpc>
              </a:pPr>
              <a:r>
                <a:rPr lang="en-US" sz="2500">
                  <a:solidFill>
                    <a:srgbClr val="F1F0E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</a:t>
              </a:r>
              <a:r>
                <a:rPr lang="en-US" sz="2500" b="1">
                  <a:solidFill>
                    <a:srgbClr val="F1F0E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faktor ekonomi eksternal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71341" y="3188110"/>
            <a:ext cx="3938573" cy="2060712"/>
            <a:chOff x="0" y="0"/>
            <a:chExt cx="1037320" cy="5427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37320" cy="542739"/>
            </a:xfrm>
            <a:custGeom>
              <a:avLst/>
              <a:gdLst/>
              <a:ahLst/>
              <a:cxnLst/>
              <a:rect l="l" t="t" r="r" b="b"/>
              <a:pathLst>
                <a:path w="1037320" h="542739">
                  <a:moveTo>
                    <a:pt x="100249" y="0"/>
                  </a:moveTo>
                  <a:lnTo>
                    <a:pt x="937071" y="0"/>
                  </a:lnTo>
                  <a:cubicBezTo>
                    <a:pt x="992437" y="0"/>
                    <a:pt x="1037320" y="44883"/>
                    <a:pt x="1037320" y="100249"/>
                  </a:cubicBezTo>
                  <a:lnTo>
                    <a:pt x="1037320" y="442490"/>
                  </a:lnTo>
                  <a:cubicBezTo>
                    <a:pt x="1037320" y="497856"/>
                    <a:pt x="992437" y="542739"/>
                    <a:pt x="937071" y="542739"/>
                  </a:cubicBezTo>
                  <a:lnTo>
                    <a:pt x="100249" y="542739"/>
                  </a:lnTo>
                  <a:cubicBezTo>
                    <a:pt x="44883" y="542739"/>
                    <a:pt x="0" y="497856"/>
                    <a:pt x="0" y="442490"/>
                  </a:cubicBezTo>
                  <a:lnTo>
                    <a:pt x="0" y="100249"/>
                  </a:lnTo>
                  <a:cubicBezTo>
                    <a:pt x="0" y="44883"/>
                    <a:pt x="44883" y="0"/>
                    <a:pt x="100249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037320" cy="61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24"/>
                </a:lnSpc>
              </a:pPr>
              <a:r>
                <a:rPr lang="en-US" sz="5700" b="1">
                  <a:solidFill>
                    <a:srgbClr val="F1F0E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41.118</a:t>
              </a:r>
            </a:p>
            <a:p>
              <a:pPr algn="ctr">
                <a:lnSpc>
                  <a:spcPts val="2244"/>
                </a:lnSpc>
              </a:pPr>
              <a:r>
                <a:rPr lang="en-US" sz="1700" b="1">
                  <a:solidFill>
                    <a:srgbClr val="F1F0E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baris data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127458" y="2674991"/>
            <a:ext cx="2626339" cy="43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68"/>
              </a:lnSpc>
            </a:pPr>
            <a:r>
              <a:rPr lang="en-US" sz="3300" spc="-270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Dataset berisi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471341" y="5495851"/>
            <a:ext cx="3938573" cy="2060712"/>
            <a:chOff x="0" y="0"/>
            <a:chExt cx="1037320" cy="5427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37320" cy="542739"/>
            </a:xfrm>
            <a:custGeom>
              <a:avLst/>
              <a:gdLst/>
              <a:ahLst/>
              <a:cxnLst/>
              <a:rect l="l" t="t" r="r" b="b"/>
              <a:pathLst>
                <a:path w="1037320" h="542739">
                  <a:moveTo>
                    <a:pt x="100249" y="0"/>
                  </a:moveTo>
                  <a:lnTo>
                    <a:pt x="937071" y="0"/>
                  </a:lnTo>
                  <a:cubicBezTo>
                    <a:pt x="992437" y="0"/>
                    <a:pt x="1037320" y="44883"/>
                    <a:pt x="1037320" y="100249"/>
                  </a:cubicBezTo>
                  <a:lnTo>
                    <a:pt x="1037320" y="442490"/>
                  </a:lnTo>
                  <a:cubicBezTo>
                    <a:pt x="1037320" y="497856"/>
                    <a:pt x="992437" y="542739"/>
                    <a:pt x="937071" y="542739"/>
                  </a:cubicBezTo>
                  <a:lnTo>
                    <a:pt x="100249" y="542739"/>
                  </a:lnTo>
                  <a:cubicBezTo>
                    <a:pt x="44883" y="542739"/>
                    <a:pt x="0" y="497856"/>
                    <a:pt x="0" y="442490"/>
                  </a:cubicBezTo>
                  <a:lnTo>
                    <a:pt x="0" y="100249"/>
                  </a:lnTo>
                  <a:cubicBezTo>
                    <a:pt x="0" y="44883"/>
                    <a:pt x="44883" y="0"/>
                    <a:pt x="100249" y="0"/>
                  </a:cubicBez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037320" cy="618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24"/>
                </a:lnSpc>
              </a:pPr>
              <a:r>
                <a:rPr lang="en-US" sz="5700" b="1">
                  <a:solidFill>
                    <a:srgbClr val="F1F0E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21</a:t>
              </a:r>
            </a:p>
            <a:p>
              <a:pPr algn="ctr">
                <a:lnSpc>
                  <a:spcPts val="2244"/>
                </a:lnSpc>
              </a:pPr>
              <a:r>
                <a:rPr lang="en-US" sz="1700" b="1">
                  <a:solidFill>
                    <a:srgbClr val="F1F0EC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kolom data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29177" y="8747165"/>
            <a:ext cx="7496691" cy="18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77"/>
              </a:lnSpc>
            </a:pPr>
            <a:r>
              <a:rPr lang="en-US" sz="1434" b="1" spc="-117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Sumber:</a:t>
            </a:r>
            <a:r>
              <a:rPr lang="en-US" sz="1434" spc="-1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434" u="sng" spc="-1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www.kaggle.com/datasets/volodymyrgavrysh/bank-marketing-campaigns-dataset/data"/>
              </a:rPr>
              <a:t>https://focus-digital.co/average-sales-call-conversion-rate-by-industr</a:t>
            </a:r>
            <a:r>
              <a:rPr lang="en-US" sz="1434" spc="-11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y/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0637" y="1667646"/>
            <a:ext cx="10486725" cy="6951708"/>
          </a:xfrm>
          <a:custGeom>
            <a:avLst/>
            <a:gdLst/>
            <a:ahLst/>
            <a:cxnLst/>
            <a:rect l="l" t="t" r="r" b="b"/>
            <a:pathLst>
              <a:path w="10486725" h="6951708">
                <a:moveTo>
                  <a:pt x="0" y="0"/>
                </a:moveTo>
                <a:lnTo>
                  <a:pt x="10486726" y="0"/>
                </a:lnTo>
                <a:lnTo>
                  <a:pt x="10486726" y="6951708"/>
                </a:lnTo>
                <a:lnTo>
                  <a:pt x="0" y="695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058046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Learning Curve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708" y="1759958"/>
            <a:ext cx="11692585" cy="6767084"/>
          </a:xfrm>
          <a:custGeom>
            <a:avLst/>
            <a:gdLst/>
            <a:ahLst/>
            <a:cxnLst/>
            <a:rect l="l" t="t" r="r" b="b"/>
            <a:pathLst>
              <a:path w="11692585" h="6767084">
                <a:moveTo>
                  <a:pt x="0" y="0"/>
                </a:moveTo>
                <a:lnTo>
                  <a:pt x="11692584" y="0"/>
                </a:lnTo>
                <a:lnTo>
                  <a:pt x="11692584" y="6767084"/>
                </a:lnTo>
                <a:lnTo>
                  <a:pt x="0" y="676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7139" y="1058046"/>
            <a:ext cx="1109372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5000" b="1" spc="-410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 Importance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370297" y="1785500"/>
          <a:ext cx="6889003" cy="6452655"/>
        </p:xfrm>
        <a:graphic>
          <a:graphicData uri="http://schemas.openxmlformats.org/drawingml/2006/table">
            <a:tbl>
              <a:tblPr/>
              <a:tblGrid>
                <a:gridCol w="325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5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3912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1F0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Kategori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1F0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733">
                <a:tc rowSpan="6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Profil Nasabah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Umur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733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Profil Nasabah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Pekerjaan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733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Profil Nasabah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Status pernikahan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733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Profil Nasabah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Riwayat kredit macet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9733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Profil Nasabah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Pinjaman rumah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0078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Profil Nasabah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Pinjaman pribadi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409700" y="2405243"/>
            <a:ext cx="8261242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Overview 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1. Pemahaman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9700" y="3992773"/>
            <a:ext cx="8261242" cy="47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600" spc="-295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Apa saja informasi di dalam dataset tersebut?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09700" y="5840120"/>
            <a:ext cx="8261242" cy="1187742"/>
            <a:chOff x="0" y="0"/>
            <a:chExt cx="2175800" cy="3128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5801" cy="312821"/>
            </a:xfrm>
            <a:custGeom>
              <a:avLst/>
              <a:gdLst/>
              <a:ahLst/>
              <a:cxnLst/>
              <a:rect l="l" t="t" r="r" b="b"/>
              <a:pathLst>
                <a:path w="2175801" h="312821">
                  <a:moveTo>
                    <a:pt x="14057" y="0"/>
                  </a:moveTo>
                  <a:lnTo>
                    <a:pt x="2161743" y="0"/>
                  </a:lnTo>
                  <a:cubicBezTo>
                    <a:pt x="2165472" y="0"/>
                    <a:pt x="2169047" y="1481"/>
                    <a:pt x="2171683" y="4117"/>
                  </a:cubicBezTo>
                  <a:cubicBezTo>
                    <a:pt x="2174320" y="6753"/>
                    <a:pt x="2175801" y="10329"/>
                    <a:pt x="2175801" y="14057"/>
                  </a:cubicBezTo>
                  <a:lnTo>
                    <a:pt x="2175801" y="298764"/>
                  </a:lnTo>
                  <a:cubicBezTo>
                    <a:pt x="2175801" y="302492"/>
                    <a:pt x="2174320" y="306067"/>
                    <a:pt x="2171683" y="308704"/>
                  </a:cubicBezTo>
                  <a:cubicBezTo>
                    <a:pt x="2169047" y="311340"/>
                    <a:pt x="2165472" y="312821"/>
                    <a:pt x="2161743" y="312821"/>
                  </a:cubicBezTo>
                  <a:lnTo>
                    <a:pt x="14057" y="312821"/>
                  </a:lnTo>
                  <a:cubicBezTo>
                    <a:pt x="10329" y="312821"/>
                    <a:pt x="6753" y="311340"/>
                    <a:pt x="4117" y="308704"/>
                  </a:cubicBezTo>
                  <a:cubicBezTo>
                    <a:pt x="1481" y="306067"/>
                    <a:pt x="0" y="302492"/>
                    <a:pt x="0" y="298764"/>
                  </a:cubicBezTo>
                  <a:lnTo>
                    <a:pt x="0" y="14057"/>
                  </a:lnTo>
                  <a:cubicBezTo>
                    <a:pt x="0" y="10329"/>
                    <a:pt x="1481" y="6753"/>
                    <a:pt x="4117" y="4117"/>
                  </a:cubicBezTo>
                  <a:cubicBezTo>
                    <a:pt x="6753" y="1481"/>
                    <a:pt x="10329" y="0"/>
                    <a:pt x="14057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75800" cy="369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00"/>
                </a:lnSpc>
              </a:pP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Kolom-kolom yang menggambarkan </a:t>
              </a:r>
              <a:r>
                <a:rPr lang="en-US" sz="25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data diri</a:t>
              </a:r>
            </a:p>
            <a:p>
              <a:pPr algn="l">
                <a:lnSpc>
                  <a:spcPts val="3400"/>
                </a:lnSpc>
              </a:pPr>
              <a:r>
                <a:rPr lang="en-US" sz="25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nasabah dan status kredit mereka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09700" y="5068976"/>
            <a:ext cx="5522480" cy="36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799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 PROFIL NASABAH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409700" y="824093"/>
            <a:ext cx="2927135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4404070" y="824093"/>
            <a:ext cx="742994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370297" y="1785500"/>
          <a:ext cx="6889003" cy="7043202"/>
        </p:xfrm>
        <a:graphic>
          <a:graphicData uri="http://schemas.openxmlformats.org/drawingml/2006/table">
            <a:tbl>
              <a:tblPr/>
              <a:tblGrid>
                <a:gridCol w="325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5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6467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1F0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Kategori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1F0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135">
                <a:tc rowSpan="6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Pendekatan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Jenis kontak komunikasi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135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Pendekatan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Bulan kontak terakhir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135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Pendekatan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Hari kontak terakhir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6612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Pendekatan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Jumlah kontak selama kampanye ini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6612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Pendekatan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Jarak dari kontak terakhir di kampanye sebelumnya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1106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Pendekatan 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Hasil kampanye sebelumnya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409700" y="2405243"/>
            <a:ext cx="8261242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Overview 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9700" y="3992773"/>
            <a:ext cx="8261242" cy="47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600" spc="-295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Apa saja informasi di dalam dataset tersebut?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09700" y="5840120"/>
            <a:ext cx="8261242" cy="1439863"/>
            <a:chOff x="0" y="0"/>
            <a:chExt cx="2175800" cy="3792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5801" cy="379223"/>
            </a:xfrm>
            <a:custGeom>
              <a:avLst/>
              <a:gdLst/>
              <a:ahLst/>
              <a:cxnLst/>
              <a:rect l="l" t="t" r="r" b="b"/>
              <a:pathLst>
                <a:path w="2175801" h="379223">
                  <a:moveTo>
                    <a:pt x="14057" y="0"/>
                  </a:moveTo>
                  <a:lnTo>
                    <a:pt x="2161743" y="0"/>
                  </a:lnTo>
                  <a:cubicBezTo>
                    <a:pt x="2165472" y="0"/>
                    <a:pt x="2169047" y="1481"/>
                    <a:pt x="2171683" y="4117"/>
                  </a:cubicBezTo>
                  <a:cubicBezTo>
                    <a:pt x="2174320" y="6753"/>
                    <a:pt x="2175801" y="10329"/>
                    <a:pt x="2175801" y="14057"/>
                  </a:cubicBezTo>
                  <a:lnTo>
                    <a:pt x="2175801" y="365166"/>
                  </a:lnTo>
                  <a:cubicBezTo>
                    <a:pt x="2175801" y="368894"/>
                    <a:pt x="2174320" y="372470"/>
                    <a:pt x="2171683" y="375106"/>
                  </a:cubicBezTo>
                  <a:cubicBezTo>
                    <a:pt x="2169047" y="377742"/>
                    <a:pt x="2165472" y="379223"/>
                    <a:pt x="2161743" y="379223"/>
                  </a:cubicBezTo>
                  <a:lnTo>
                    <a:pt x="14057" y="379223"/>
                  </a:lnTo>
                  <a:cubicBezTo>
                    <a:pt x="10329" y="379223"/>
                    <a:pt x="6753" y="377742"/>
                    <a:pt x="4117" y="375106"/>
                  </a:cubicBezTo>
                  <a:cubicBezTo>
                    <a:pt x="1481" y="372470"/>
                    <a:pt x="0" y="368894"/>
                    <a:pt x="0" y="365166"/>
                  </a:cubicBezTo>
                  <a:lnTo>
                    <a:pt x="0" y="14057"/>
                  </a:lnTo>
                  <a:cubicBezTo>
                    <a:pt x="0" y="10329"/>
                    <a:pt x="1481" y="6753"/>
                    <a:pt x="4117" y="4117"/>
                  </a:cubicBezTo>
                  <a:cubicBezTo>
                    <a:pt x="6753" y="1481"/>
                    <a:pt x="10329" y="0"/>
                    <a:pt x="14057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75800" cy="436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00"/>
                </a:lnSpc>
              </a:pP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Kolom-kolom yang menggambarkan </a:t>
              </a:r>
              <a:r>
                <a:rPr lang="en-US" sz="25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nasabah</a:t>
              </a:r>
            </a:p>
            <a:p>
              <a:pPr algn="l">
                <a:lnSpc>
                  <a:spcPts val="3400"/>
                </a:lnSpc>
              </a:pPr>
              <a:r>
                <a:rPr lang="en-US" sz="25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pernah dihubungi dengan cara apa dan seberapa</a:t>
              </a:r>
            </a:p>
            <a:p>
              <a:pPr algn="l">
                <a:lnSpc>
                  <a:spcPts val="3400"/>
                </a:lnSpc>
              </a:pPr>
              <a:r>
                <a:rPr lang="en-US" sz="25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intens frekuensinya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9700" y="5068976"/>
            <a:ext cx="5522480" cy="36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799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 PENDEKATAN MARKETING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1409700" y="824093"/>
            <a:ext cx="2927135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4404070" y="824093"/>
            <a:ext cx="742994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1. Pemahaman Data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370297" y="1785500"/>
          <a:ext cx="6889003" cy="5676902"/>
        </p:xfrm>
        <a:graphic>
          <a:graphicData uri="http://schemas.openxmlformats.org/drawingml/2006/table">
            <a:tbl>
              <a:tblPr/>
              <a:tblGrid>
                <a:gridCol w="325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5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2856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1F0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Kategori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1F0EC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85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654">
                <a:tc rowSpan="5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Faktor Ekonomi Eksternal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Tingkat perubahan jumlah pekerja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848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Faktor Ekonomi Eksternal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Indeks harga konsumen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848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Faktor Ekonomi Eksternal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Indeks kepercayaan konsumen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848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Faktor Ekonomi Eksternal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Suku bunga antarbank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9848">
                <a:tc vMerge="1"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Faktor Ekonomi Eksternal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3D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Rata-rata jumlah tenaga kerja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409700" y="2405243"/>
            <a:ext cx="8261242" cy="10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8499" spc="-696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Overview 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9700" y="3992773"/>
            <a:ext cx="8261242" cy="47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600" spc="-295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Apa saja informasi di dalam dataset tersebut?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09700" y="5840120"/>
            <a:ext cx="8261242" cy="1439863"/>
            <a:chOff x="0" y="0"/>
            <a:chExt cx="2175800" cy="3792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5801" cy="379223"/>
            </a:xfrm>
            <a:custGeom>
              <a:avLst/>
              <a:gdLst/>
              <a:ahLst/>
              <a:cxnLst/>
              <a:rect l="l" t="t" r="r" b="b"/>
              <a:pathLst>
                <a:path w="2175801" h="379223">
                  <a:moveTo>
                    <a:pt x="14057" y="0"/>
                  </a:moveTo>
                  <a:lnTo>
                    <a:pt x="2161743" y="0"/>
                  </a:lnTo>
                  <a:cubicBezTo>
                    <a:pt x="2165472" y="0"/>
                    <a:pt x="2169047" y="1481"/>
                    <a:pt x="2171683" y="4117"/>
                  </a:cubicBezTo>
                  <a:cubicBezTo>
                    <a:pt x="2174320" y="6753"/>
                    <a:pt x="2175801" y="10329"/>
                    <a:pt x="2175801" y="14057"/>
                  </a:cubicBezTo>
                  <a:lnTo>
                    <a:pt x="2175801" y="365166"/>
                  </a:lnTo>
                  <a:cubicBezTo>
                    <a:pt x="2175801" y="368894"/>
                    <a:pt x="2174320" y="372470"/>
                    <a:pt x="2171683" y="375106"/>
                  </a:cubicBezTo>
                  <a:cubicBezTo>
                    <a:pt x="2169047" y="377742"/>
                    <a:pt x="2165472" y="379223"/>
                    <a:pt x="2161743" y="379223"/>
                  </a:cubicBezTo>
                  <a:lnTo>
                    <a:pt x="14057" y="379223"/>
                  </a:lnTo>
                  <a:cubicBezTo>
                    <a:pt x="10329" y="379223"/>
                    <a:pt x="6753" y="377742"/>
                    <a:pt x="4117" y="375106"/>
                  </a:cubicBezTo>
                  <a:cubicBezTo>
                    <a:pt x="1481" y="372470"/>
                    <a:pt x="0" y="368894"/>
                    <a:pt x="0" y="365166"/>
                  </a:cubicBezTo>
                  <a:lnTo>
                    <a:pt x="0" y="14057"/>
                  </a:lnTo>
                  <a:cubicBezTo>
                    <a:pt x="0" y="10329"/>
                    <a:pt x="1481" y="6753"/>
                    <a:pt x="4117" y="4117"/>
                  </a:cubicBezTo>
                  <a:cubicBezTo>
                    <a:pt x="6753" y="1481"/>
                    <a:pt x="10329" y="0"/>
                    <a:pt x="14057" y="0"/>
                  </a:cubicBezTo>
                  <a:close/>
                </a:path>
              </a:pathLst>
            </a:custGeom>
            <a:solidFill>
              <a:srgbClr val="F3D6B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75800" cy="436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00"/>
                </a:lnSpc>
              </a:pPr>
              <a:r>
                <a:rPr lang="en-US" sz="2500">
                  <a:solidFill>
                    <a:srgbClr val="3A855D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Kolom-kolom yang menggambarkan </a:t>
              </a:r>
              <a:r>
                <a:rPr lang="en-US" sz="25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kondisi ekonomi</a:t>
              </a:r>
            </a:p>
            <a:p>
              <a:pPr algn="l">
                <a:lnSpc>
                  <a:spcPts val="3400"/>
                </a:lnSpc>
              </a:pPr>
              <a:r>
                <a:rPr lang="en-US" sz="25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eksternal yang dapat memengaruhi keputusan</a:t>
              </a:r>
            </a:p>
            <a:p>
              <a:pPr algn="l">
                <a:lnSpc>
                  <a:spcPts val="3400"/>
                </a:lnSpc>
              </a:pPr>
              <a:r>
                <a:rPr lang="en-US" sz="2500" b="1">
                  <a:solidFill>
                    <a:srgbClr val="3A855D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pembelian produk deposito berjangka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9700" y="5068976"/>
            <a:ext cx="6007583" cy="36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799" b="1">
                <a:solidFill>
                  <a:srgbClr val="3A855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FAKTOR EKONOMI EKSTERNAL</a:t>
            </a:r>
          </a:p>
        </p:txBody>
      </p:sp>
      <p:sp>
        <p:nvSpPr>
          <p:cNvPr id="9" name="AutoShape 9"/>
          <p:cNvSpPr/>
          <p:nvPr/>
        </p:nvSpPr>
        <p:spPr>
          <a:xfrm>
            <a:off x="1409700" y="824093"/>
            <a:ext cx="2927135" cy="0"/>
          </a:xfrm>
          <a:prstGeom prst="line">
            <a:avLst/>
          </a:prstGeom>
          <a:ln w="57150" cap="rnd">
            <a:solidFill>
              <a:srgbClr val="3A855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4404070" y="824093"/>
            <a:ext cx="742994" cy="0"/>
          </a:xfrm>
          <a:prstGeom prst="line">
            <a:avLst/>
          </a:prstGeom>
          <a:ln w="66675" cap="rnd">
            <a:solidFill>
              <a:srgbClr val="C6E3D3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09700" y="284081"/>
            <a:ext cx="3737364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1. Pemahaman Data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8751" y="5920419"/>
            <a:ext cx="8542191" cy="1410067"/>
            <a:chOff x="0" y="0"/>
            <a:chExt cx="11389588" cy="1880090"/>
          </a:xfrm>
        </p:grpSpPr>
        <p:grpSp>
          <p:nvGrpSpPr>
            <p:cNvPr id="3" name="Group 3"/>
            <p:cNvGrpSpPr/>
            <p:nvPr/>
          </p:nvGrpSpPr>
          <p:grpSpPr>
            <a:xfrm>
              <a:off x="256231" y="296434"/>
              <a:ext cx="11133357" cy="1583656"/>
              <a:chOff x="0" y="0"/>
              <a:chExt cx="2199182" cy="31282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99182" cy="312821"/>
              </a:xfrm>
              <a:custGeom>
                <a:avLst/>
                <a:gdLst/>
                <a:ahLst/>
                <a:cxnLst/>
                <a:rect l="l" t="t" r="r" b="b"/>
                <a:pathLst>
                  <a:path w="2199182" h="312821">
                    <a:moveTo>
                      <a:pt x="47286" y="0"/>
                    </a:moveTo>
                    <a:lnTo>
                      <a:pt x="2151896" y="0"/>
                    </a:lnTo>
                    <a:cubicBezTo>
                      <a:pt x="2164437" y="0"/>
                      <a:pt x="2176464" y="4982"/>
                      <a:pt x="2185332" y="13850"/>
                    </a:cubicBezTo>
                    <a:cubicBezTo>
                      <a:pt x="2194200" y="22718"/>
                      <a:pt x="2199182" y="34745"/>
                      <a:pt x="2199182" y="47286"/>
                    </a:cubicBezTo>
                    <a:lnTo>
                      <a:pt x="2199182" y="265535"/>
                    </a:lnTo>
                    <a:cubicBezTo>
                      <a:pt x="2199182" y="278076"/>
                      <a:pt x="2194200" y="290103"/>
                      <a:pt x="2185332" y="298971"/>
                    </a:cubicBezTo>
                    <a:cubicBezTo>
                      <a:pt x="2176464" y="307839"/>
                      <a:pt x="2164437" y="312821"/>
                      <a:pt x="2151896" y="312821"/>
                    </a:cubicBezTo>
                    <a:lnTo>
                      <a:pt x="47286" y="312821"/>
                    </a:lnTo>
                    <a:cubicBezTo>
                      <a:pt x="34745" y="312821"/>
                      <a:pt x="22718" y="307839"/>
                      <a:pt x="13850" y="298971"/>
                    </a:cubicBezTo>
                    <a:cubicBezTo>
                      <a:pt x="4982" y="290103"/>
                      <a:pt x="0" y="278076"/>
                      <a:pt x="0" y="265535"/>
                    </a:cubicBezTo>
                    <a:lnTo>
                      <a:pt x="0" y="47286"/>
                    </a:lnTo>
                    <a:cubicBezTo>
                      <a:pt x="0" y="34745"/>
                      <a:pt x="4982" y="22718"/>
                      <a:pt x="13850" y="13850"/>
                    </a:cubicBezTo>
                    <a:cubicBezTo>
                      <a:pt x="22718" y="4982"/>
                      <a:pt x="34745" y="0"/>
                      <a:pt x="4728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85725"/>
                <a:ext cx="2199182" cy="227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1925"/>
                  </a:lnSpc>
                </a:pPr>
                <a:r>
                  <a:rPr lang="en-US" sz="2500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Penanganan 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data yang hilang (</a:t>
                </a:r>
                <a:r>
                  <a:rPr lang="en-US" sz="2500" b="1" i="1">
                    <a:solidFill>
                      <a:srgbClr val="F1F0EC"/>
                    </a:solidFill>
                    <a:latin typeface="Public Sans Bold Italics"/>
                    <a:ea typeface="Public Sans Bold Italics"/>
                    <a:cs typeface="Public Sans Bold Italics"/>
                    <a:sym typeface="Public Sans Bold Italics"/>
                  </a:rPr>
                  <a:t>missing value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)</a:t>
                </a: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090559" cy="1138443"/>
              <a:chOff x="0" y="0"/>
              <a:chExt cx="859109" cy="8968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59109" cy="896831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96831">
                    <a:moveTo>
                      <a:pt x="429555" y="0"/>
                    </a:moveTo>
                    <a:cubicBezTo>
                      <a:pt x="192318" y="0"/>
                      <a:pt x="0" y="200762"/>
                      <a:pt x="0" y="448415"/>
                    </a:cubicBezTo>
                    <a:cubicBezTo>
                      <a:pt x="0" y="696068"/>
                      <a:pt x="192318" y="896831"/>
                      <a:pt x="429555" y="896831"/>
                    </a:cubicBezTo>
                    <a:cubicBezTo>
                      <a:pt x="666791" y="896831"/>
                      <a:pt x="859109" y="696068"/>
                      <a:pt x="859109" y="448415"/>
                    </a:cubicBezTo>
                    <a:cubicBezTo>
                      <a:pt x="859109" y="200762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80541" y="169803"/>
                <a:ext cx="698026" cy="6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r>
                  <a:rPr lang="en-US" sz="2500" spc="-205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128751" y="7463836"/>
            <a:ext cx="8542191" cy="1410067"/>
            <a:chOff x="0" y="0"/>
            <a:chExt cx="11389588" cy="1880090"/>
          </a:xfrm>
        </p:grpSpPr>
        <p:grpSp>
          <p:nvGrpSpPr>
            <p:cNvPr id="10" name="Group 10"/>
            <p:cNvGrpSpPr/>
            <p:nvPr/>
          </p:nvGrpSpPr>
          <p:grpSpPr>
            <a:xfrm>
              <a:off x="256231" y="296434"/>
              <a:ext cx="11133357" cy="1583656"/>
              <a:chOff x="0" y="0"/>
              <a:chExt cx="2199182" cy="31282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199182" cy="312821"/>
              </a:xfrm>
              <a:custGeom>
                <a:avLst/>
                <a:gdLst/>
                <a:ahLst/>
                <a:cxnLst/>
                <a:rect l="l" t="t" r="r" b="b"/>
                <a:pathLst>
                  <a:path w="2199182" h="312821">
                    <a:moveTo>
                      <a:pt x="47286" y="0"/>
                    </a:moveTo>
                    <a:lnTo>
                      <a:pt x="2151896" y="0"/>
                    </a:lnTo>
                    <a:cubicBezTo>
                      <a:pt x="2164437" y="0"/>
                      <a:pt x="2176464" y="4982"/>
                      <a:pt x="2185332" y="13850"/>
                    </a:cubicBezTo>
                    <a:cubicBezTo>
                      <a:pt x="2194200" y="22718"/>
                      <a:pt x="2199182" y="34745"/>
                      <a:pt x="2199182" y="47286"/>
                    </a:cubicBezTo>
                    <a:lnTo>
                      <a:pt x="2199182" y="265535"/>
                    </a:lnTo>
                    <a:cubicBezTo>
                      <a:pt x="2199182" y="278076"/>
                      <a:pt x="2194200" y="290103"/>
                      <a:pt x="2185332" y="298971"/>
                    </a:cubicBezTo>
                    <a:cubicBezTo>
                      <a:pt x="2176464" y="307839"/>
                      <a:pt x="2164437" y="312821"/>
                      <a:pt x="2151896" y="312821"/>
                    </a:cubicBezTo>
                    <a:lnTo>
                      <a:pt x="47286" y="312821"/>
                    </a:lnTo>
                    <a:cubicBezTo>
                      <a:pt x="34745" y="312821"/>
                      <a:pt x="22718" y="307839"/>
                      <a:pt x="13850" y="298971"/>
                    </a:cubicBezTo>
                    <a:cubicBezTo>
                      <a:pt x="4982" y="290103"/>
                      <a:pt x="0" y="278076"/>
                      <a:pt x="0" y="265535"/>
                    </a:cubicBezTo>
                    <a:lnTo>
                      <a:pt x="0" y="47286"/>
                    </a:lnTo>
                    <a:cubicBezTo>
                      <a:pt x="0" y="34745"/>
                      <a:pt x="4982" y="22718"/>
                      <a:pt x="13850" y="13850"/>
                    </a:cubicBezTo>
                    <a:cubicBezTo>
                      <a:pt x="22718" y="4982"/>
                      <a:pt x="34745" y="0"/>
                      <a:pt x="4728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85725"/>
                <a:ext cx="2199182" cy="227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1925"/>
                  </a:lnSpc>
                </a:pPr>
                <a:r>
                  <a:rPr lang="en-US" sz="2500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Penanganan 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data yang tidak wajar (</a:t>
                </a:r>
                <a:r>
                  <a:rPr lang="en-US" sz="2500" b="1" i="1">
                    <a:solidFill>
                      <a:srgbClr val="F1F0EC"/>
                    </a:solidFill>
                    <a:latin typeface="Public Sans Bold Italics"/>
                    <a:ea typeface="Public Sans Bold Italics"/>
                    <a:cs typeface="Public Sans Bold Italics"/>
                    <a:sym typeface="Public Sans Bold Italics"/>
                  </a:rPr>
                  <a:t>outlier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)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090559" cy="1138443"/>
              <a:chOff x="0" y="0"/>
              <a:chExt cx="859109" cy="89683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59109" cy="896831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96831">
                    <a:moveTo>
                      <a:pt x="429555" y="0"/>
                    </a:moveTo>
                    <a:cubicBezTo>
                      <a:pt x="192318" y="0"/>
                      <a:pt x="0" y="200762"/>
                      <a:pt x="0" y="448415"/>
                    </a:cubicBezTo>
                    <a:cubicBezTo>
                      <a:pt x="0" y="696068"/>
                      <a:pt x="192318" y="896831"/>
                      <a:pt x="429555" y="896831"/>
                    </a:cubicBezTo>
                    <a:cubicBezTo>
                      <a:pt x="666791" y="896831"/>
                      <a:pt x="859109" y="696068"/>
                      <a:pt x="859109" y="448415"/>
                    </a:cubicBezTo>
                    <a:cubicBezTo>
                      <a:pt x="859109" y="200762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80541" y="169803"/>
                <a:ext cx="698026" cy="6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r>
                  <a:rPr lang="en-US" sz="2500" spc="-205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</p:grpSp>
      <p:sp>
        <p:nvSpPr>
          <p:cNvPr id="16" name="Freeform 16"/>
          <p:cNvSpPr/>
          <p:nvPr/>
        </p:nvSpPr>
        <p:spPr>
          <a:xfrm>
            <a:off x="10746118" y="2254469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07477" y="2286481"/>
            <a:ext cx="7984740" cy="190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 spc="-615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Pembersihan yang Dilakukan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9700" y="1612907"/>
            <a:ext cx="8261242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 spc="-262">
                <a:solidFill>
                  <a:srgbClr val="3A855D"/>
                </a:solidFill>
                <a:latin typeface="Public Sans"/>
                <a:ea typeface="Public Sans"/>
                <a:cs typeface="Public Sans"/>
                <a:sym typeface="Public Sans"/>
              </a:rPr>
              <a:t>STEP 2: PEMBERSIHAN DATA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28751" y="4377001"/>
            <a:ext cx="8542191" cy="1410067"/>
            <a:chOff x="0" y="0"/>
            <a:chExt cx="11389588" cy="1880090"/>
          </a:xfrm>
        </p:grpSpPr>
        <p:grpSp>
          <p:nvGrpSpPr>
            <p:cNvPr id="20" name="Group 20"/>
            <p:cNvGrpSpPr/>
            <p:nvPr/>
          </p:nvGrpSpPr>
          <p:grpSpPr>
            <a:xfrm>
              <a:off x="256231" y="296434"/>
              <a:ext cx="11133357" cy="1583656"/>
              <a:chOff x="0" y="0"/>
              <a:chExt cx="2199182" cy="31282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199182" cy="312821"/>
              </a:xfrm>
              <a:custGeom>
                <a:avLst/>
                <a:gdLst/>
                <a:ahLst/>
                <a:cxnLst/>
                <a:rect l="l" t="t" r="r" b="b"/>
                <a:pathLst>
                  <a:path w="2199182" h="312821">
                    <a:moveTo>
                      <a:pt x="47286" y="0"/>
                    </a:moveTo>
                    <a:lnTo>
                      <a:pt x="2151896" y="0"/>
                    </a:lnTo>
                    <a:cubicBezTo>
                      <a:pt x="2164437" y="0"/>
                      <a:pt x="2176464" y="4982"/>
                      <a:pt x="2185332" y="13850"/>
                    </a:cubicBezTo>
                    <a:cubicBezTo>
                      <a:pt x="2194200" y="22718"/>
                      <a:pt x="2199182" y="34745"/>
                      <a:pt x="2199182" y="47286"/>
                    </a:cubicBezTo>
                    <a:lnTo>
                      <a:pt x="2199182" y="265535"/>
                    </a:lnTo>
                    <a:cubicBezTo>
                      <a:pt x="2199182" y="278076"/>
                      <a:pt x="2194200" y="290103"/>
                      <a:pt x="2185332" y="298971"/>
                    </a:cubicBezTo>
                    <a:cubicBezTo>
                      <a:pt x="2176464" y="307839"/>
                      <a:pt x="2164437" y="312821"/>
                      <a:pt x="2151896" y="312821"/>
                    </a:cubicBezTo>
                    <a:lnTo>
                      <a:pt x="47286" y="312821"/>
                    </a:lnTo>
                    <a:cubicBezTo>
                      <a:pt x="34745" y="312821"/>
                      <a:pt x="22718" y="307839"/>
                      <a:pt x="13850" y="298971"/>
                    </a:cubicBezTo>
                    <a:cubicBezTo>
                      <a:pt x="4982" y="290103"/>
                      <a:pt x="0" y="278076"/>
                      <a:pt x="0" y="265535"/>
                    </a:cubicBezTo>
                    <a:lnTo>
                      <a:pt x="0" y="47286"/>
                    </a:lnTo>
                    <a:cubicBezTo>
                      <a:pt x="0" y="34745"/>
                      <a:pt x="4982" y="22718"/>
                      <a:pt x="13850" y="13850"/>
                    </a:cubicBezTo>
                    <a:cubicBezTo>
                      <a:pt x="22718" y="4982"/>
                      <a:pt x="34745" y="0"/>
                      <a:pt x="47286" y="0"/>
                    </a:cubicBezTo>
                    <a:close/>
                  </a:path>
                </a:pathLst>
              </a:custGeom>
              <a:solidFill>
                <a:srgbClr val="3A855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9050"/>
                <a:ext cx="2199182" cy="3318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3025"/>
                  </a:lnSpc>
                </a:pPr>
                <a:r>
                  <a:rPr lang="en-US" sz="2500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Penghapusan 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data duplikat (</a:t>
                </a:r>
                <a:r>
                  <a:rPr lang="en-US" sz="2500" b="1" i="1">
                    <a:solidFill>
                      <a:srgbClr val="F1F0EC"/>
                    </a:solidFill>
                    <a:latin typeface="Public Sans Bold Italics"/>
                    <a:ea typeface="Public Sans Bold Italics"/>
                    <a:cs typeface="Public Sans Bold Italics"/>
                    <a:sym typeface="Public Sans Bold Italics"/>
                  </a:rPr>
                  <a:t>duplicate value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) </a:t>
                </a:r>
                <a:r>
                  <a:rPr lang="en-US" sz="2500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dan</a:t>
                </a:r>
              </a:p>
              <a:p>
                <a:pPr algn="l">
                  <a:lnSpc>
                    <a:spcPts val="3025"/>
                  </a:lnSpc>
                </a:pPr>
                <a:r>
                  <a:rPr lang="en-US" sz="2500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         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data bocor (</a:t>
                </a:r>
                <a:r>
                  <a:rPr lang="en-US" sz="2500" b="1" i="1">
                    <a:solidFill>
                      <a:srgbClr val="F1F0EC"/>
                    </a:solidFill>
                    <a:latin typeface="Public Sans Bold Italics"/>
                    <a:ea typeface="Public Sans Bold Italics"/>
                    <a:cs typeface="Public Sans Bold Italics"/>
                    <a:sym typeface="Public Sans Bold Italics"/>
                  </a:rPr>
                  <a:t>data leakage</a:t>
                </a:r>
                <a:r>
                  <a:rPr lang="en-US" sz="2500" b="1">
                    <a:solidFill>
                      <a:srgbClr val="F1F0EC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)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1090559" cy="1138443"/>
              <a:chOff x="0" y="0"/>
              <a:chExt cx="859109" cy="89683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59109" cy="896831"/>
              </a:xfrm>
              <a:custGeom>
                <a:avLst/>
                <a:gdLst/>
                <a:ahLst/>
                <a:cxnLst/>
                <a:rect l="l" t="t" r="r" b="b"/>
                <a:pathLst>
                  <a:path w="859109" h="896831">
                    <a:moveTo>
                      <a:pt x="429555" y="0"/>
                    </a:moveTo>
                    <a:cubicBezTo>
                      <a:pt x="192318" y="0"/>
                      <a:pt x="0" y="200762"/>
                      <a:pt x="0" y="448415"/>
                    </a:cubicBezTo>
                    <a:cubicBezTo>
                      <a:pt x="0" y="696068"/>
                      <a:pt x="192318" y="896831"/>
                      <a:pt x="429555" y="896831"/>
                    </a:cubicBezTo>
                    <a:cubicBezTo>
                      <a:pt x="666791" y="896831"/>
                      <a:pt x="859109" y="696068"/>
                      <a:pt x="859109" y="448415"/>
                    </a:cubicBezTo>
                    <a:cubicBezTo>
                      <a:pt x="859109" y="200762"/>
                      <a:pt x="666791" y="0"/>
                      <a:pt x="429555" y="0"/>
                    </a:cubicBezTo>
                    <a:close/>
                  </a:path>
                </a:pathLst>
              </a:custGeom>
              <a:solidFill>
                <a:srgbClr val="3A855D"/>
              </a:solidFill>
              <a:ln w="57150" cap="sq">
                <a:solidFill>
                  <a:srgbClr val="F1F0EC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80541" y="169803"/>
                <a:ext cx="698026" cy="6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r>
                  <a:rPr lang="en-US" sz="2500" spc="-205">
                    <a:solidFill>
                      <a:srgbClr val="F1F0EC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17167633" y="9311341"/>
            <a:ext cx="895049" cy="831345"/>
            <a:chOff x="0" y="0"/>
            <a:chExt cx="875083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5083" cy="812800"/>
            </a:xfrm>
            <a:custGeom>
              <a:avLst/>
              <a:gdLst/>
              <a:ahLst/>
              <a:cxnLst/>
              <a:rect l="l" t="t" r="r" b="b"/>
              <a:pathLst>
                <a:path w="875083" h="812800">
                  <a:moveTo>
                    <a:pt x="437542" y="0"/>
                  </a:moveTo>
                  <a:cubicBezTo>
                    <a:pt x="195894" y="0"/>
                    <a:pt x="0" y="181951"/>
                    <a:pt x="0" y="406400"/>
                  </a:cubicBezTo>
                  <a:cubicBezTo>
                    <a:pt x="0" y="630849"/>
                    <a:pt x="195894" y="812800"/>
                    <a:pt x="437542" y="812800"/>
                  </a:cubicBezTo>
                  <a:cubicBezTo>
                    <a:pt x="679189" y="812800"/>
                    <a:pt x="875083" y="630849"/>
                    <a:pt x="875083" y="406400"/>
                  </a:cubicBezTo>
                  <a:cubicBezTo>
                    <a:pt x="875083" y="181951"/>
                    <a:pt x="679189" y="0"/>
                    <a:pt x="437542" y="0"/>
                  </a:cubicBezTo>
                  <a:close/>
                </a:path>
              </a:pathLst>
            </a:custGeom>
            <a:solidFill>
              <a:srgbClr val="3A855D"/>
            </a:solidFill>
            <a:ln w="47625" cap="sq">
              <a:solidFill>
                <a:srgbClr val="F1F0EC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82039" y="161925"/>
              <a:ext cx="711005" cy="57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2351</Words>
  <Application>Microsoft Office PowerPoint</Application>
  <PresentationFormat>Custom</PresentationFormat>
  <Paragraphs>521</Paragraphs>
  <Slides>51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Public Sans</vt:lpstr>
      <vt:lpstr>Public Sans Italics</vt:lpstr>
      <vt:lpstr>Public Sans Bold Italics</vt:lpstr>
      <vt:lpstr>Public Sans Medium Italics</vt:lpstr>
      <vt:lpstr>Public Sans Medium</vt:lpstr>
      <vt:lpstr>Calibri</vt:lpstr>
      <vt:lpstr>Public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Optimisasi Strategi Marketing Produk Deposito Berjangka</dc:title>
  <cp:lastModifiedBy>Khisanul Fakhrudin</cp:lastModifiedBy>
  <cp:revision>2</cp:revision>
  <dcterms:created xsi:type="dcterms:W3CDTF">2006-08-16T00:00:00Z</dcterms:created>
  <dcterms:modified xsi:type="dcterms:W3CDTF">2025-08-21T10:39:31Z</dcterms:modified>
  <dc:identifier>DAGtaSaCVgU</dc:identifier>
</cp:coreProperties>
</file>